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9" r:id="rId2"/>
  </p:sldMasterIdLst>
  <p:notesMasterIdLst>
    <p:notesMasterId r:id="rId38"/>
  </p:notesMasterIdLst>
  <p:handoutMasterIdLst>
    <p:handoutMasterId r:id="rId39"/>
  </p:handoutMasterIdLst>
  <p:sldIdLst>
    <p:sldId id="542" r:id="rId3"/>
    <p:sldId id="1267" r:id="rId4"/>
    <p:sldId id="1255" r:id="rId5"/>
    <p:sldId id="682" r:id="rId6"/>
    <p:sldId id="1254" r:id="rId7"/>
    <p:sldId id="538" r:id="rId8"/>
    <p:sldId id="540" r:id="rId9"/>
    <p:sldId id="589" r:id="rId10"/>
    <p:sldId id="683" r:id="rId11"/>
    <p:sldId id="541" r:id="rId12"/>
    <p:sldId id="627" r:id="rId13"/>
    <p:sldId id="685" r:id="rId14"/>
    <p:sldId id="1264" r:id="rId15"/>
    <p:sldId id="686" r:id="rId16"/>
    <p:sldId id="269" r:id="rId17"/>
    <p:sldId id="628" r:id="rId18"/>
    <p:sldId id="270" r:id="rId19"/>
    <p:sldId id="271" r:id="rId20"/>
    <p:sldId id="543" r:id="rId21"/>
    <p:sldId id="1263" r:id="rId22"/>
    <p:sldId id="646" r:id="rId23"/>
    <p:sldId id="272" r:id="rId24"/>
    <p:sldId id="273" r:id="rId25"/>
    <p:sldId id="274" r:id="rId26"/>
    <p:sldId id="1265" r:id="rId27"/>
    <p:sldId id="687" r:id="rId28"/>
    <p:sldId id="283" r:id="rId29"/>
    <p:sldId id="284" r:id="rId30"/>
    <p:sldId id="285" r:id="rId31"/>
    <p:sldId id="286" r:id="rId32"/>
    <p:sldId id="287" r:id="rId33"/>
    <p:sldId id="288" r:id="rId34"/>
    <p:sldId id="1259" r:id="rId35"/>
    <p:sldId id="1261" r:id="rId36"/>
    <p:sldId id="1266" r:id="rId37"/>
  </p:sldIdLst>
  <p:sldSz cx="9144000" cy="6858000" type="screen4x3"/>
  <p:notesSz cx="7302500" cy="9586913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0F4E3"/>
    <a:srgbClr val="E0E0E0"/>
    <a:srgbClr val="E3E4E6"/>
    <a:srgbClr val="FFFF99"/>
    <a:srgbClr val="FF9999"/>
    <a:srgbClr val="EFBFBF"/>
    <a:srgbClr val="A8E799"/>
    <a:srgbClr val="CDF1C5"/>
    <a:srgbClr val="F1C7C7"/>
    <a:srgbClr val="C5F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50" autoAdjust="0"/>
    <p:restoredTop sz="94660"/>
  </p:normalViewPr>
  <p:slideViewPr>
    <p:cSldViewPr snapToObjects="1">
      <p:cViewPr varScale="1">
        <p:scale>
          <a:sx n="89" d="100"/>
          <a:sy n="89" d="100"/>
        </p:scale>
        <p:origin x="6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30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DAC 2001 Tutorial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71950" y="0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defTabSz="965200">
              <a:defRPr sz="12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©R.A. Rutenbar, 2001</a:t>
            </a:r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71950" y="9091613"/>
            <a:ext cx="31305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22" tIns="48211" rIns="96422" bIns="48211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83587096-7852-44F5-9A71-D621B1FF24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8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8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8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40F64717-A5A5-4C4E-9291-2F18B7410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03353-72E2-470C-8E67-87750F01FAF1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3" name="Google Shape;4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7009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c482c215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c482c2159_0_10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5c482c2159_0_108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6699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c482c215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c482c2159_0_18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5c482c2159_0_18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5651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c482c215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c482c2159_0_2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5c482c2159_0_217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6151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c482c2159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c482c2159_0_19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5c482c2159_0_19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77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c482c215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c482c2159_0_20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5c482c2159_0_20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106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c482c2159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c482c2159_0_27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5c482c2159_0_27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22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CS61C Su18 - Lecture 7 </a:t>
            </a:r>
            <a:endParaRPr lang="en-IN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64717-A5A5-4C4E-9291-2F18B7410B0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0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6434" y="4342191"/>
            <a:ext cx="5909964" cy="4115405"/>
          </a:xfrm>
          <a:noFill/>
          <a:ln w="9525"/>
        </p:spPr>
        <p:txBody>
          <a:bodyPr lIns="90475" tIns="44444" rIns="90475" bIns="44444"/>
          <a:lstStyle/>
          <a:p>
            <a:endParaRPr lang="en-US" dirty="0"/>
          </a:p>
        </p:txBody>
      </p:sp>
      <p:sp>
        <p:nvSpPr>
          <p:cNvPr id="29699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7288" y="587375"/>
            <a:ext cx="4556125" cy="3416300"/>
          </a:xfrm>
        </p:spPr>
      </p:sp>
    </p:spTree>
    <p:extLst>
      <p:ext uri="{BB962C8B-B14F-4D97-AF65-F5344CB8AC3E}">
        <p14:creationId xmlns:p14="http://schemas.microsoft.com/office/powerpoint/2010/main" val="133230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040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focus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7FDFF-7B9F-7D4D-BFC0-AAD1F3D3D3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4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c482c2159_0_1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5c482c215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706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= group of 32 bits (like how byte = group of 8 bits)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sake of comparison, ARM uses 16 registers.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bytes is a word?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if we need more variables than that?!</a:t>
            </a:r>
            <a:endParaRPr/>
          </a:p>
        </p:txBody>
      </p:sp>
      <p:sp>
        <p:nvSpPr>
          <p:cNvPr id="440" name="Google Shape;440;p1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2:notes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05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E892D-51DA-4429-BFFA-1D5452FAB7F5}" type="slidenum">
              <a:rPr lang="en-US"/>
              <a:pPr/>
              <a:t>21</a:t>
            </a:fld>
            <a:endParaRPr lang="en-US"/>
          </a:p>
        </p:txBody>
      </p:sp>
      <p:sp>
        <p:nvSpPr>
          <p:cNvPr id="119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6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:notes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275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c482c2159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c482c2159_0_16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5c482c2159_0_16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721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FDCCF0E-6683-5641-9B24-4AE01A4FD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5" y="6444877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013" y="228600"/>
            <a:ext cx="2185987" cy="6105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6875" y="228600"/>
            <a:ext cx="6408738" cy="6105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2488" y="1362075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2488" y="3924300"/>
            <a:ext cx="3871912" cy="2409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228600"/>
            <a:ext cx="8747125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2C34-F2BA-E541-A50D-062F88F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110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A75C8-C148-D646-81FC-1D13FFF086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19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867400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2" descr="C:\HARRIS\Books\DDCAriscv\LectureSlides\riscv-logos\riscv-logos\PNG\Standard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32" y="6324602"/>
            <a:ext cx="3354287" cy="5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429000" y="6365557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/>
              <a:t>Digital Design and Computer Architecture: RISC-V Edition</a:t>
            </a:r>
            <a:r>
              <a:rPr lang="en-US" sz="1400" b="0" baseline="0" dirty="0"/>
              <a:t> </a:t>
            </a:r>
          </a:p>
          <a:p>
            <a:pPr algn="r"/>
            <a:r>
              <a:rPr lang="en-US" sz="1400" b="0" baseline="0" dirty="0"/>
              <a:t>Har</a:t>
            </a:r>
            <a:r>
              <a:rPr lang="en-US" sz="1400" b="0" dirty="0"/>
              <a:t>ris &amp; Harris</a:t>
            </a:r>
            <a:r>
              <a:rPr lang="en-US" sz="1400" b="0" baseline="0" dirty="0"/>
              <a:t> © 2020 Elsevier</a:t>
            </a:r>
            <a:endParaRPr lang="en-US" sz="1400" b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429000" y="655022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tx1"/>
                </a:solidFill>
              </a:rPr>
              <a:t>Chapter 6 &lt;</a:t>
            </a:r>
            <a:fld id="{D1B2EFE9-D440-4A3B-858C-5FEDF5DD0E10}" type="slidenum">
              <a:rPr lang="en-US" sz="1400" smtClean="0">
                <a:solidFill>
                  <a:schemeClr val="tx1"/>
                </a:solidFill>
              </a:rPr>
              <a:pPr/>
              <a:t>‹#›</a:t>
            </a:fld>
            <a:r>
              <a:rPr lang="en-US" sz="1400" dirty="0">
                <a:solidFill>
                  <a:schemeClr val="tx1"/>
                </a:solidFill>
              </a:rPr>
              <a:t>&gt;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524000" y="762000"/>
            <a:ext cx="7620000" cy="76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0" y="762000"/>
            <a:ext cx="1524000" cy="762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0857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C98A-2890-2543-B56B-80D4DA10B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82F50-98DE-8045-85C5-E378A10D9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07CD0-1B69-0C4A-BDAA-13E63C32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96454-8CE0-994C-A1C6-182A8D89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33A4-0743-1442-9F5E-67B17F23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15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EA3-B77A-D747-8203-AEE03241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17FD-5E0E-EE4E-95B6-A0F90D32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05098-B212-2F4F-91C8-CFABB103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4C8C5-7D45-3447-AA42-8C8C17E4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F053-1D49-0A4F-8F0E-A18B2412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0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ECB-AB95-184B-8443-EEC43DE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65E05-8D34-5B44-BFD6-D117F751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5D63-D5AA-3341-9D64-C11FCC10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18F01-78D2-D845-8A48-BB75307BD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BFCEE-14E5-B84A-807B-AE99D975B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3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1" y="188640"/>
            <a:ext cx="7592093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EDD8B-FD1C-5C4A-8A29-F33DB0FB35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305: Computer Architecture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0A03-4CD5-F043-816F-C0C61E32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A966-85B0-7243-A700-C2559E313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775D-FCE7-CD4A-930D-FFADEAA9E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49E5F-5150-284C-A315-A88A64E4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F165D-60D4-9849-B27D-59C5B341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36F0-B29A-304A-A821-E91791D7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3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130F-AF59-4A4A-BE9B-29328542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CA6C5-8DC1-5440-BDAE-43AF0C52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C348-5B39-864B-A48B-9F41D8DE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FC358-F4EA-0948-9388-DAFBCD2F8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35568-3167-D948-9E2B-2476F698F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FDD7A-9C01-9C4A-8D9B-9687D2AC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46FF6-BD00-5C44-8153-520C840C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981AF-D95F-7843-8E68-1AF4B3B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88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4F60-6F5F-0E4B-B721-FEE92052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3911-4067-A946-A139-BADB6840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4ECC7-2D8D-D543-861E-179739D5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C6C57-520F-B442-99D0-B1204172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3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D63CE-34F6-B647-9536-A68EF6E9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99632-C7AB-A544-AE44-265A05E1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6AC6F-C07C-7547-BBAC-81B54B49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0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97DD-014C-D44E-8F1D-57400DD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9825-7529-144A-A220-87CEEF7A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E02F-6E2E-674E-8DE2-D104D0312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FA35-7ACD-0648-B1D2-85689965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D79A4-8337-EA47-A1D3-532D9FBA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B3FB4-DA37-0D4E-8CCA-7C1E09CC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7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5AD4-285C-1E44-9E92-7A9D229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7E31-CF5D-AF41-A422-8411A2B65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5D02-0312-6A4A-B541-B2A7F757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9174-6366-AA4D-A43D-105A363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B2EEA-2A90-1144-BD1B-40792013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EF925-0E60-6040-8966-EF686170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8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396A-F63F-7E49-8812-A3E76840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EA53-86BB-F841-8C44-BD5BCCD6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9A98F-3755-2149-9F57-A5C62542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42732-1042-8B4B-8D4B-CAA791EB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E4C13-8AB1-E942-AA03-1E41204B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7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0D1F5-4E33-5548-B60F-3A6315F84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30BDE-5AA4-1849-8900-A7B8640F5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FCE0-E717-084F-9DE4-BC1FC0F6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D79C-BA7F-3D4F-BD19-3826E8CC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55EC-E21F-094B-89A3-26D412F2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8F3A7AF-4748-334C-BF35-564B22ECA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5" y="6444877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175" y="1362075"/>
            <a:ext cx="3871913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362075"/>
            <a:ext cx="3871912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935250A-3C15-C14C-B3A5-166799EFC6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14448" y="6440055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A0A7684-BDBD-CE48-9863-38C370ACD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6875" y="6444877"/>
            <a:ext cx="3086100" cy="365125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1138" y="188640"/>
            <a:ext cx="7591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196752"/>
            <a:ext cx="7896225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 rot="5400000">
            <a:off x="5597105" y="3311105"/>
            <a:ext cx="6858000" cy="23579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416951" y="6488939"/>
            <a:ext cx="367408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fld id="{F5551B27-49BC-4291-80C6-707CDCF1D651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lvl="0"/>
              <a:t>‹#›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6C76B-275E-3D40-A9AA-88CC10296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875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Computer Architecture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5" r:id="rId3"/>
    <p:sldLayoutId id="2147483661" r:id="rId4"/>
    <p:sldLayoutId id="2147483659" r:id="rId5"/>
    <p:sldLayoutId id="2147483658" r:id="rId6"/>
    <p:sldLayoutId id="2147483657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  <p:sldLayoutId id="2147483668" r:id="rId14"/>
    <p:sldLayoutId id="2147483681" r:id="rId15"/>
    <p:sldLayoutId id="2147483682" r:id="rId16"/>
  </p:sldLayoutIdLst>
  <p:hf sldNum="0" hdr="0" dt="0"/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FBB17-EB3E-2E4C-AED5-02CEF8D2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F657-BDD1-5E4B-B319-CB7A0AE24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21C1-E507-A943-B791-6BF9469BC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8BF0A-33AB-7B40-88AA-7FCF326FBD24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EDE54-8E2C-874D-892A-E2642BFE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1BDB9-DFC6-FB49-814A-B5943A238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962D5-A7CC-6C4C-91DC-68796B8B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6" Type="http://schemas.openxmlformats.org/officeDocument/2006/relationships/image" Target="../media/image20.jpeg"/><Relationship Id="rId20" Type="http://schemas.openxmlformats.org/officeDocument/2006/relationships/image" Target="../media/image24.emf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emf"/><Relationship Id="rId10" Type="http://schemas.openxmlformats.org/officeDocument/2006/relationships/image" Target="../media/image14.png"/><Relationship Id="rId19" Type="http://schemas.openxmlformats.org/officeDocument/2006/relationships/image" Target="../media/image23.emf"/><Relationship Id="rId31" Type="http://schemas.openxmlformats.org/officeDocument/2006/relationships/image" Target="../media/image35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12" Type="http://schemas.openxmlformats.org/officeDocument/2006/relationships/image" Target="../media/image16.png"/><Relationship Id="rId17" Type="http://schemas.openxmlformats.org/officeDocument/2006/relationships/image" Target="../media/image21.emf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nst.eecs.berkeley.edu/~cs61c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B8A52-73F8-064A-9FD9-3B4895CEE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b="0" dirty="0">
                <a:solidFill>
                  <a:srgbClr val="C00000"/>
                </a:solidFill>
              </a:rPr>
              <a:t>CS 211 Computer Architecture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Lecture 11: RISC-V Architecture - Introduction – Part 1</a:t>
            </a:r>
            <a:endParaRPr lang="en-US" sz="3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13AB9FB-BA87-4D47-92BC-856A79A265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/>
              <a:t>Ravi Mittal</a:t>
            </a:r>
          </a:p>
          <a:p>
            <a:pPr algn="r"/>
            <a:r>
              <a:rPr lang="en-US" dirty="0" err="1"/>
              <a:t>ravi.mittal@iitgoa.ac.in</a:t>
            </a:r>
            <a:endParaRPr lang="en-US" dirty="0"/>
          </a:p>
          <a:p>
            <a:pPr algn="r"/>
            <a:r>
              <a:rPr lang="en-US" dirty="0"/>
              <a:t>Indian Institute of Technology, Goa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What is RISC-V?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Fifth generation of RISC design from UC Berkeley</a:t>
            </a:r>
          </a:p>
          <a:p>
            <a:r>
              <a:rPr lang="en-IN" dirty="0"/>
              <a:t>New </a:t>
            </a:r>
            <a:r>
              <a:rPr lang="en-IN" dirty="0">
                <a:solidFill>
                  <a:srgbClr val="FF0000"/>
                </a:solidFill>
              </a:rPr>
              <a:t>open-source, license-free ISA specification </a:t>
            </a:r>
          </a:p>
          <a:p>
            <a:pPr lvl="1"/>
            <a:r>
              <a:rPr lang="en-IN" dirty="0"/>
              <a:t>Supported by growing shared software ecosystem </a:t>
            </a:r>
          </a:p>
          <a:p>
            <a:pPr lvl="1"/>
            <a:r>
              <a:rPr lang="en-IN" dirty="0"/>
              <a:t>Appropriate for all levels of computing system, from microcontrollers to supercomputers </a:t>
            </a:r>
          </a:p>
          <a:p>
            <a:pPr lvl="1"/>
            <a:r>
              <a:rPr lang="en-IN" dirty="0"/>
              <a:t>32-bit, 64-bit, and 128-bit variants (we’re using 32-bit in class, textbook uses 64-bit) </a:t>
            </a:r>
          </a:p>
          <a:p>
            <a:r>
              <a:rPr lang="en-IN" dirty="0"/>
              <a:t>Why RISC-V instead of Intel 80x86? </a:t>
            </a:r>
          </a:p>
          <a:p>
            <a:pPr lvl="1"/>
            <a:r>
              <a:rPr lang="en-IN" dirty="0"/>
              <a:t>RISC-V is simple, elegant. Don’t want to get bogged down in gritty details. </a:t>
            </a:r>
          </a:p>
          <a:p>
            <a:pPr lvl="1"/>
            <a:r>
              <a:rPr lang="en-IN" dirty="0"/>
              <a:t>RISC-V has exponential adoption </a:t>
            </a:r>
          </a:p>
          <a:p>
            <a:endParaRPr lang="en-US" dirty="0"/>
          </a:p>
        </p:txBody>
      </p:sp>
      <p:pic>
        <p:nvPicPr>
          <p:cNvPr id="8" name="Picture 7" descr="riscv-t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4328" y="188640"/>
            <a:ext cx="1165860" cy="91440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0E27F0E-1019-BB46-A5AB-07802C38497F}"/>
              </a:ext>
            </a:extLst>
          </p:cNvPr>
          <p:cNvSpPr txBox="1">
            <a:spLocks/>
          </p:cNvSpPr>
          <p:nvPr/>
        </p:nvSpPr>
        <p:spPr>
          <a:xfrm>
            <a:off x="31626" y="644910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b="0" dirty="0"/>
              <a:t>Prof </a:t>
            </a:r>
            <a:r>
              <a:rPr lang="en-US" b="0" dirty="0" err="1"/>
              <a:t>Krste</a:t>
            </a:r>
            <a:r>
              <a:rPr lang="en-US" b="0" dirty="0"/>
              <a:t> </a:t>
            </a:r>
            <a:r>
              <a:rPr lang="en-US" b="0" dirty="0" err="1"/>
              <a:t>Asanović</a:t>
            </a:r>
            <a:r>
              <a:rPr lang="en-US" b="0" dirty="0"/>
              <a:t> &amp; Randy H. Katz, </a:t>
            </a:r>
            <a:r>
              <a:rPr lang="en-US" b="0" dirty="0" err="1"/>
              <a:t>Univ</a:t>
            </a:r>
            <a:r>
              <a:rPr lang="en-US" b="0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25657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Members (60+)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050" y="1619697"/>
            <a:ext cx="2086566" cy="28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12" t="35185" r="20628" b="35185"/>
          <a:stretch/>
        </p:blipFill>
        <p:spPr>
          <a:xfrm>
            <a:off x="3059759" y="2921459"/>
            <a:ext cx="1820271" cy="551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4713" y="2010668"/>
            <a:ext cx="2117210" cy="339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812" y="1528801"/>
            <a:ext cx="1718326" cy="400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253" y="1915125"/>
            <a:ext cx="1702198" cy="476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396" y="3296956"/>
            <a:ext cx="1758444" cy="409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779" y="2403576"/>
            <a:ext cx="1950250" cy="336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601" y="2504286"/>
            <a:ext cx="1102418" cy="696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59" y="3241240"/>
            <a:ext cx="2186029" cy="397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38" y="2712917"/>
            <a:ext cx="2324591" cy="4940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182" b="14818"/>
          <a:stretch/>
        </p:blipFill>
        <p:spPr>
          <a:xfrm>
            <a:off x="4587667" y="1485821"/>
            <a:ext cx="1810695" cy="4433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38" y="1635092"/>
            <a:ext cx="1623763" cy="4638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969" y="2200505"/>
            <a:ext cx="1296021" cy="4260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004" y="2466639"/>
            <a:ext cx="2155840" cy="40872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1587416" y="4082051"/>
            <a:ext cx="5915399" cy="1932742"/>
            <a:chOff x="0" y="666750"/>
            <a:chExt cx="9220200" cy="382290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3000" y="2648376"/>
              <a:ext cx="2251509" cy="45677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1792" y="3174275"/>
              <a:ext cx="947847" cy="54047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3000" y="4019550"/>
              <a:ext cx="1531851" cy="46700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333" t="18132" r="8333" b="21429"/>
            <a:stretch/>
          </p:blipFill>
          <p:spPr>
            <a:xfrm>
              <a:off x="2977072" y="666750"/>
              <a:ext cx="1747328" cy="58244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1571197"/>
              <a:ext cx="1355681" cy="5133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668409" y="1037607"/>
              <a:ext cx="636648" cy="111413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796903" y="2896219"/>
              <a:ext cx="2937472" cy="1339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900" dirty="0">
                  <a:solidFill>
                    <a:srgbClr val="0000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Rumble </a:t>
              </a:r>
            </a:p>
            <a:p>
              <a:r>
                <a:rPr lang="en-US" sz="1900" dirty="0">
                  <a:solidFill>
                    <a:srgbClr val="FF9300"/>
                  </a:solidFill>
                  <a:latin typeface="Arial" pitchFamily="-110" charset="0"/>
                  <a:ea typeface="ＭＳ Ｐゴシック"/>
                  <a:cs typeface="ＭＳ Ｐゴシック"/>
                </a:rPr>
                <a:t>Development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3481" y="2419350"/>
              <a:ext cx="899519" cy="66795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14600" y="4002055"/>
              <a:ext cx="2114550" cy="47469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030" y="2326986"/>
              <a:ext cx="1371600" cy="54956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357" y="2379360"/>
              <a:ext cx="1721043" cy="49719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1790" y="1617360"/>
              <a:ext cx="2256610" cy="42099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7500" y="3105150"/>
              <a:ext cx="2247900" cy="66084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2706" y="3867150"/>
              <a:ext cx="2082694" cy="58858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915044"/>
              <a:ext cx="1639571" cy="47219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6400" y="1041915"/>
              <a:ext cx="1348089" cy="53923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96" b="17188"/>
            <a:stretch/>
          </p:blipFill>
          <p:spPr>
            <a:xfrm>
              <a:off x="5578775" y="2129068"/>
              <a:ext cx="2122556" cy="51888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96199" y="666750"/>
              <a:ext cx="1524001" cy="105334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0" y="2221301"/>
              <a:ext cx="934133" cy="80764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9800" y="2952750"/>
              <a:ext cx="1219200" cy="80661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37" y="3830268"/>
              <a:ext cx="1648463" cy="65938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500" y="3055221"/>
              <a:ext cx="1808630" cy="54916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0599" y="707816"/>
              <a:ext cx="2389632" cy="80592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7671" y="1663521"/>
              <a:ext cx="2221320" cy="603429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1178462" y="1181815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Platinum: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6185" y="3714754"/>
            <a:ext cx="309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ea typeface="ＭＳ Ｐゴシック"/>
                <a:cs typeface="Calibri"/>
              </a:rPr>
              <a:t>Gold,  Silver, Auditors:</a:t>
            </a:r>
          </a:p>
        </p:txBody>
      </p:sp>
      <p:pic>
        <p:nvPicPr>
          <p:cNvPr id="45" name="Picture 44" descr="mediatek_125x50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184" y="4447047"/>
            <a:ext cx="1480431" cy="444129"/>
          </a:xfrm>
          <a:prstGeom prst="rect">
            <a:avLst/>
          </a:prstGeom>
        </p:spPr>
      </p:pic>
      <p:pic>
        <p:nvPicPr>
          <p:cNvPr id="49" name="Picture 48" descr="samsung-2_250x100.png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0" y="1923089"/>
            <a:ext cx="1917774" cy="652179"/>
          </a:xfrm>
          <a:prstGeom prst="rect">
            <a:avLst/>
          </a:prstGeom>
        </p:spPr>
      </p:pic>
      <p:pic>
        <p:nvPicPr>
          <p:cNvPr id="50" name="Picture 49" descr="huawei_250x100.png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94" y="2914032"/>
            <a:ext cx="1904483" cy="647659"/>
          </a:xfrm>
          <a:prstGeom prst="rect">
            <a:avLst/>
          </a:prstGeom>
        </p:spPr>
      </p:pic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ACE097CB-5A81-A742-8912-42224E46078B}"/>
              </a:ext>
            </a:extLst>
          </p:cNvPr>
          <p:cNvSpPr txBox="1">
            <a:spLocks/>
          </p:cNvSpPr>
          <p:nvPr/>
        </p:nvSpPr>
        <p:spPr>
          <a:xfrm>
            <a:off x="31626" y="644910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Prof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Asanović</a:t>
            </a:r>
            <a:r>
              <a:rPr lang="en-US" dirty="0"/>
              <a:t> &amp; Randy H. Katz,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43679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D7CEA-7899-B548-B9F7-0CE97830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852936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85331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C, Java Variables vs. Registers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ym typeface="Arial Bold" charset="0"/>
              </a:rPr>
              <a:t>In C (and most HLLs):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ym typeface="Arial Bold" charset="0"/>
              </a:rPr>
              <a:t>Variables declared and given a type</a:t>
            </a:r>
          </a:p>
          <a:p>
            <a:pPr lvl="2"/>
            <a:r>
              <a:rPr lang="en-US" dirty="0">
                <a:sym typeface="Arial Bold" charset="0"/>
              </a:rPr>
              <a:t>Example:		</a:t>
            </a:r>
            <a:r>
              <a:rPr lang="en-US" sz="1800" b="1" dirty="0" err="1">
                <a:latin typeface="Courier"/>
                <a:cs typeface="Courier" charset="0"/>
                <a:sym typeface="Courier" charset="0"/>
              </a:rPr>
              <a:t>int</a:t>
            </a:r>
            <a:r>
              <a:rPr lang="en-US" sz="1800" b="1" dirty="0">
                <a:latin typeface="Courier"/>
                <a:cs typeface="Courier" charset="0"/>
                <a:sym typeface="Courier" charset="0"/>
              </a:rPr>
              <a:t> </a:t>
            </a:r>
            <a:r>
              <a:rPr lang="en-US" sz="1800" b="1" dirty="0" err="1">
                <a:latin typeface="Courier"/>
                <a:cs typeface="Courier" charset="0"/>
                <a:sym typeface="Courier" charset="0"/>
              </a:rPr>
              <a:t>fahr</a:t>
            </a:r>
            <a:r>
              <a:rPr lang="en-US" sz="1800" b="1" dirty="0">
                <a:latin typeface="Courier"/>
                <a:cs typeface="Courier" charset="0"/>
                <a:sym typeface="Courier" charset="0"/>
              </a:rPr>
              <a:t>, </a:t>
            </a:r>
            <a:r>
              <a:rPr lang="en-US" sz="1800" b="1" dirty="0" err="1">
                <a:latin typeface="Courier"/>
                <a:cs typeface="Courier" charset="0"/>
                <a:sym typeface="Courier" charset="0"/>
              </a:rPr>
              <a:t>celsius</a:t>
            </a:r>
            <a:r>
              <a:rPr lang="en-US" sz="1800" b="1" dirty="0">
                <a:latin typeface="Courier"/>
                <a:cs typeface="Courier" charset="0"/>
                <a:sym typeface="Courier" charset="0"/>
              </a:rPr>
              <a:t>; </a:t>
            </a:r>
            <a:br>
              <a:rPr lang="en-US" sz="1800" b="1" dirty="0">
                <a:latin typeface="Courier"/>
                <a:cs typeface="Courier" charset="0"/>
                <a:sym typeface="Courier" charset="0"/>
              </a:rPr>
            </a:br>
            <a:r>
              <a:rPr lang="en-US" sz="1800" b="1" dirty="0">
                <a:latin typeface="Courier"/>
                <a:cs typeface="Courier" charset="0"/>
                <a:sym typeface="Courier" charset="0"/>
              </a:rPr>
              <a:t>			char a, b, c, d, e;</a:t>
            </a:r>
            <a:endParaRPr lang="en-US" sz="1800" b="1" dirty="0">
              <a:latin typeface="Courier"/>
              <a:cs typeface="Courier" charset="0"/>
            </a:endParaRPr>
          </a:p>
          <a:p>
            <a:pPr lvl="1">
              <a:lnSpc>
                <a:spcPct val="95000"/>
              </a:lnSpc>
            </a:pPr>
            <a:r>
              <a:rPr lang="en-US" dirty="0">
                <a:sym typeface="Arial Bold" charset="0"/>
              </a:rPr>
              <a:t>Each variable can ONLY represent a value of the type it was declared (e.g., cannot mix and match </a:t>
            </a:r>
            <a:r>
              <a:rPr lang="en-US" i="1" dirty="0" err="1">
                <a:sym typeface="Arial Bold" charset="0"/>
              </a:rPr>
              <a:t>int</a:t>
            </a:r>
            <a:r>
              <a:rPr lang="en-US" dirty="0">
                <a:sym typeface="Arial Bold" charset="0"/>
              </a:rPr>
              <a:t> and </a:t>
            </a:r>
            <a:r>
              <a:rPr lang="en-US" i="1" dirty="0">
                <a:sym typeface="Arial Bold" charset="0"/>
              </a:rPr>
              <a:t>char</a:t>
            </a:r>
            <a:r>
              <a:rPr lang="en-US" dirty="0">
                <a:sym typeface="Arial Bold" charset="0"/>
              </a:rPr>
              <a:t> variables)</a:t>
            </a:r>
            <a:endParaRPr lang="en-US" dirty="0"/>
          </a:p>
          <a:p>
            <a:pPr>
              <a:spcBef>
                <a:spcPct val="0"/>
              </a:spcBef>
            </a:pPr>
            <a:endParaRPr lang="en-US" dirty="0">
              <a:sym typeface="Arial Bold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sym typeface="Arial Bold" charset="0"/>
              </a:rPr>
              <a:t>In Assembly Language: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Unlike C, assembly doesn’t have variables as you know them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Instead, assembly uses registers to store values</a:t>
            </a:r>
            <a:endParaRPr lang="en-US" dirty="0">
              <a:solidFill>
                <a:srgbClr val="0070C0"/>
              </a:solidFill>
              <a:sym typeface="Arial Bold" charset="0"/>
            </a:endParaRP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rgbClr val="0070C0"/>
                </a:solidFill>
                <a:sym typeface="Arial Bold" charset="0"/>
              </a:rPr>
              <a:t>Registers have no type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rgbClr val="C00000"/>
                </a:solidFill>
                <a:sym typeface="Arial Bold" charset="0"/>
              </a:rPr>
              <a:t>Operation</a:t>
            </a:r>
            <a:r>
              <a:rPr lang="en-US" dirty="0">
                <a:sym typeface="Arial Bold" charset="0"/>
              </a:rPr>
              <a:t> determines how register contents are interpreted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31CF6-5537-FB48-AD66-9820384C077E}"/>
              </a:ext>
            </a:extLst>
          </p:cNvPr>
          <p:cNvSpPr txBox="1">
            <a:spLocks/>
          </p:cNvSpPr>
          <p:nvPr/>
        </p:nvSpPr>
        <p:spPr>
          <a:xfrm>
            <a:off x="251520" y="6424712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Prof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Asanović</a:t>
            </a:r>
            <a:r>
              <a:rPr lang="en-US" dirty="0"/>
              <a:t> &amp; Randy H. Katz,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92164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C, Java Variables vs Registers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idx="1"/>
          </p:nvPr>
        </p:nvSpPr>
        <p:spPr>
          <a:xfrm>
            <a:off x="396875" y="1196752"/>
            <a:ext cx="7896225" cy="4104456"/>
          </a:xfrm>
          <a:ln/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0070C0"/>
                </a:solidFill>
              </a:rPr>
              <a:t>Assembly</a:t>
            </a:r>
            <a:r>
              <a:rPr lang="en-US" i="1" dirty="0"/>
              <a:t>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more primitive, closer what simple hardware can directly support</a:t>
            </a:r>
          </a:p>
          <a:p>
            <a:pPr>
              <a:spcBef>
                <a:spcPct val="0"/>
              </a:spcBef>
            </a:pPr>
            <a:r>
              <a:rPr lang="en-US" dirty="0">
                <a:solidFill>
                  <a:srgbClr val="0070C0"/>
                </a:solidFill>
              </a:rPr>
              <a:t>Registers are:</a:t>
            </a:r>
          </a:p>
          <a:p>
            <a:pPr marL="850900" lvl="1" indent="-3429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dirty="0"/>
              <a:t>Small memories of a fixed size (32-bit in our system)</a:t>
            </a:r>
          </a:p>
          <a:p>
            <a:pPr marL="850900" lvl="1" indent="-3429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dirty="0"/>
              <a:t>Can be read or written</a:t>
            </a:r>
          </a:p>
          <a:p>
            <a:pPr marL="850900" lvl="1" indent="-3429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dirty="0"/>
              <a:t>Limited in number (32 registers on our system)</a:t>
            </a:r>
          </a:p>
          <a:p>
            <a:pPr marL="850900" lvl="1" indent="-3429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dirty="0"/>
              <a:t>Very fast and low power to access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FF0000"/>
                </a:solidFill>
              </a:rPr>
              <a:t>Benefit:</a:t>
            </a:r>
            <a:r>
              <a:rPr lang="en-US" dirty="0"/>
              <a:t> Since registers are directly in hardware, they are very fast </a:t>
            </a:r>
            <a:r>
              <a:rPr lang="en-IN" dirty="0"/>
              <a:t>(faster than 0.25ns) </a:t>
            </a:r>
          </a:p>
          <a:p>
            <a:pPr lvl="1">
              <a:lnSpc>
                <a:spcPct val="110000"/>
              </a:lnSpc>
            </a:pPr>
            <a:r>
              <a:rPr lang="en-IN" dirty="0"/>
              <a:t>Recall light is 3x10</a:t>
            </a:r>
            <a:r>
              <a:rPr lang="en-IN" baseline="30000" dirty="0"/>
              <a:t>8</a:t>
            </a:r>
            <a:r>
              <a:rPr lang="en-IN" dirty="0"/>
              <a:t>m/s = 0.3m/ns = 30cm/ns = 10cm/0.3ns!!!... where 0.3ns is the clock period of a 3.33GHz computer 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D43EBE-0342-6842-9D68-9E8D9113E45C}"/>
              </a:ext>
            </a:extLst>
          </p:cNvPr>
          <p:cNvSpPr txBox="1">
            <a:spLocks/>
          </p:cNvSpPr>
          <p:nvPr/>
        </p:nvSpPr>
        <p:spPr>
          <a:xfrm>
            <a:off x="251520" y="6424712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Prof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Asanović</a:t>
            </a:r>
            <a:r>
              <a:rPr lang="en-US" dirty="0"/>
              <a:t> &amp; Randy H. Katz,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  <p:pic>
        <p:nvPicPr>
          <p:cNvPr id="6" name="Google Shape;416;g5c482c2159_0_10">
            <a:extLst>
              <a:ext uri="{FF2B5EF4-FFF2-40B4-BE49-F238E27FC236}">
                <a16:creationId xmlns:a16="http://schemas.microsoft.com/office/drawing/2014/main" id="{7FE004A9-358A-6349-8196-6F0E26E348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9997" y="5303397"/>
            <a:ext cx="239118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6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sym typeface="Calibri"/>
              </a:rPr>
              <a:t>Registers vs. Memory</a:t>
            </a:r>
            <a:endParaRPr dirty="0">
              <a:sym typeface="Calibri"/>
            </a:endParaRPr>
          </a:p>
        </p:txBody>
      </p:sp>
      <p:sp>
        <p:nvSpPr>
          <p:cNvPr id="422" name="Google Shape;422;p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ym typeface="Calibri"/>
              </a:rPr>
              <a:t>What if more variables than registers?</a:t>
            </a:r>
            <a:endParaRPr dirty="0"/>
          </a:p>
          <a:p>
            <a:pPr lvl="1">
              <a:lnSpc>
                <a:spcPct val="95000"/>
              </a:lnSpc>
            </a:pPr>
            <a:r>
              <a:rPr lang="en-US" dirty="0">
                <a:sym typeface="Calibri"/>
              </a:rPr>
              <a:t>Keep most frequently used in registers and move the rest to memory (called spilling to memory)</a:t>
            </a:r>
            <a:endParaRPr dirty="0"/>
          </a:p>
          <a:p>
            <a:pPr>
              <a:spcBef>
                <a:spcPct val="0"/>
              </a:spcBef>
            </a:pPr>
            <a:endParaRPr lang="en-US" dirty="0">
              <a:sym typeface="Calibri"/>
            </a:endParaRPr>
          </a:p>
          <a:p>
            <a:pPr>
              <a:spcBef>
                <a:spcPct val="0"/>
              </a:spcBef>
            </a:pPr>
            <a:r>
              <a:rPr lang="en-US" dirty="0">
                <a:sym typeface="Calibri"/>
              </a:rPr>
              <a:t>Why not all variables in memory?</a:t>
            </a:r>
            <a:endParaRPr dirty="0"/>
          </a:p>
          <a:p>
            <a:pPr lvl="1">
              <a:lnSpc>
                <a:spcPct val="95000"/>
              </a:lnSpc>
            </a:pPr>
            <a:r>
              <a:rPr lang="en-US" dirty="0">
                <a:sym typeface="Calibri"/>
              </a:rPr>
              <a:t>Smaller is faster: registers 100-500 times faster</a:t>
            </a:r>
            <a:endParaRPr dirty="0">
              <a:sym typeface="Calibri"/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Memory Hierarchy</a:t>
            </a:r>
            <a:endParaRPr dirty="0"/>
          </a:p>
          <a:p>
            <a:pPr lvl="2"/>
            <a:r>
              <a:rPr lang="en-US" dirty="0"/>
              <a:t>Registers: 32 registers * 32 bits = 128 Bytes</a:t>
            </a:r>
            <a:endParaRPr dirty="0"/>
          </a:p>
          <a:p>
            <a:pPr lvl="2"/>
            <a:r>
              <a:rPr lang="en-US" dirty="0"/>
              <a:t>RAM: 4-32 GB</a:t>
            </a:r>
            <a:endParaRPr dirty="0"/>
          </a:p>
          <a:p>
            <a:pPr lvl="2"/>
            <a:r>
              <a:rPr lang="en-US" dirty="0"/>
              <a:t>SSD: 100-1000 GB</a:t>
            </a:r>
            <a:endParaRPr dirty="0"/>
          </a:p>
        </p:txBody>
      </p:sp>
      <p:sp>
        <p:nvSpPr>
          <p:cNvPr id="423" name="Google Shape;423;p11"/>
          <p:cNvSpPr txBox="1">
            <a:spLocks noGrp="1"/>
          </p:cNvSpPr>
          <p:nvPr>
            <p:ph type="sldNum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8377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86880" y="2000250"/>
            <a:ext cx="3048000" cy="3077308"/>
            <a:chOff x="609600" y="1676400"/>
            <a:chExt cx="3048000" cy="3962400"/>
          </a:xfrm>
        </p:grpSpPr>
        <p:sp>
          <p:nvSpPr>
            <p:cNvPr id="11" name="Rectangle 10"/>
            <p:cNvSpPr/>
            <p:nvPr/>
          </p:nvSpPr>
          <p:spPr>
            <a:xfrm>
              <a:off x="609600" y="1676400"/>
              <a:ext cx="3048000" cy="3962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Processor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8200" y="2164197"/>
              <a:ext cx="2590800" cy="5334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8200" y="3048000"/>
              <a:ext cx="2590800" cy="2362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b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Datapath</a:t>
              </a:r>
              <a:endParaRPr lang="en-US" sz="20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523206" y="2725783"/>
              <a:ext cx="0" cy="323011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668588" y="2717104"/>
              <a:ext cx="0" cy="330896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Aside: Registers are inside the Processor</a:t>
            </a:r>
          </a:p>
        </p:txBody>
      </p:sp>
      <p:grpSp>
        <p:nvGrpSpPr>
          <p:cNvPr id="270" name="Group 269"/>
          <p:cNvGrpSpPr/>
          <p:nvPr/>
        </p:nvGrpSpPr>
        <p:grpSpPr>
          <a:xfrm>
            <a:off x="723954" y="3438854"/>
            <a:ext cx="2369943" cy="1422789"/>
            <a:chOff x="913144" y="3505200"/>
            <a:chExt cx="2369943" cy="1897052"/>
          </a:xfrm>
        </p:grpSpPr>
        <p:sp>
          <p:nvSpPr>
            <p:cNvPr id="12" name="Rectangle 11"/>
            <p:cNvSpPr/>
            <p:nvPr/>
          </p:nvSpPr>
          <p:spPr>
            <a:xfrm>
              <a:off x="914400" y="3505200"/>
              <a:ext cx="2362200" cy="228600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PC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14399" y="3721696"/>
              <a:ext cx="2362202" cy="850304"/>
              <a:chOff x="1600199" y="3797896"/>
              <a:chExt cx="1600201" cy="850304"/>
            </a:xfrm>
            <a:solidFill>
              <a:srgbClr val="9BBB59"/>
            </a:solidFill>
          </p:grpSpPr>
          <p:sp>
            <p:nvSpPr>
              <p:cNvPr id="13" name="Rectangle 12"/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00200" y="4038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600199" y="4495800"/>
                <a:ext cx="1600199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88670" y="3797896"/>
                <a:ext cx="1508091" cy="77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>
                    <a:solidFill>
                      <a:srgbClr val="FF0000"/>
                    </a:solidFill>
                    <a:effectLst>
                      <a:glow rad="254000">
                        <a:schemeClr val="bg1">
                          <a:alpha val="75000"/>
                        </a:schemeClr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Registers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13144" y="4540477"/>
              <a:ext cx="2369943" cy="861775"/>
              <a:chOff x="4570744" y="3245077"/>
              <a:chExt cx="2369943" cy="861775"/>
            </a:xfrm>
          </p:grpSpPr>
          <p:sp>
            <p:nvSpPr>
              <p:cNvPr id="23" name="Trapezoid 22"/>
              <p:cNvSpPr/>
              <p:nvPr/>
            </p:nvSpPr>
            <p:spPr>
              <a:xfrm flipV="1">
                <a:off x="4572000" y="3429000"/>
                <a:ext cx="2362200" cy="609600"/>
              </a:xfrm>
              <a:prstGeom prst="trapezoid">
                <a:avLst>
                  <a:gd name="adj" fmla="val 25000"/>
                </a:avLst>
              </a:prstGeom>
              <a:solidFill>
                <a:srgbClr val="C0504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570744" y="3245077"/>
                <a:ext cx="2369943" cy="861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800" b="0" dirty="0">
                    <a:effectLst>
                      <a:glow rad="152400">
                        <a:schemeClr val="bg1">
                          <a:alpha val="75000"/>
                        </a:schemeClr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Arithmetic &amp; Logic Unit</a:t>
                </a:r>
              </a:p>
              <a:p>
                <a:pPr algn="ctr"/>
                <a:r>
                  <a:rPr lang="en-US" sz="1800" b="0" dirty="0">
                    <a:effectLst>
                      <a:glow rad="152400">
                        <a:schemeClr val="bg1">
                          <a:alpha val="75000"/>
                        </a:schemeClr>
                      </a:glow>
                    </a:effectLst>
                    <a:latin typeface="Calibri" panose="020F0502020204030204" pitchFamily="34" charset="0"/>
                    <a:cs typeface="Calibri" panose="020F0502020204030204" pitchFamily="34" charset="0"/>
                  </a:rPr>
                  <a:t>(ALU)</a:t>
                </a: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4800600" y="2000250"/>
            <a:ext cx="1905000" cy="3086100"/>
          </a:xfrm>
          <a:prstGeom prst="rect">
            <a:avLst/>
          </a:prstGeom>
          <a:solidFill>
            <a:srgbClr val="95B3D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grpSp>
        <p:nvGrpSpPr>
          <p:cNvPr id="273" name="Group 272"/>
          <p:cNvGrpSpPr/>
          <p:nvPr/>
        </p:nvGrpSpPr>
        <p:grpSpPr>
          <a:xfrm>
            <a:off x="6705600" y="2114550"/>
            <a:ext cx="1524000" cy="571500"/>
            <a:chOff x="6705600" y="1676400"/>
            <a:chExt cx="1524000" cy="762000"/>
          </a:xfrm>
        </p:grpSpPr>
        <p:sp>
          <p:nvSpPr>
            <p:cNvPr id="51" name="Rectangle 50"/>
            <p:cNvSpPr/>
            <p:nvPr/>
          </p:nvSpPr>
          <p:spPr>
            <a:xfrm>
              <a:off x="7315200" y="16764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rot="10800000">
              <a:off x="6705600" y="19812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6705600" y="4457700"/>
            <a:ext cx="1524000" cy="571500"/>
            <a:chOff x="6705600" y="4800600"/>
            <a:chExt cx="1524000" cy="762000"/>
          </a:xfrm>
        </p:grpSpPr>
        <p:sp>
          <p:nvSpPr>
            <p:cNvPr id="55" name="Rectangle 54"/>
            <p:cNvSpPr/>
            <p:nvPr/>
          </p:nvSpPr>
          <p:spPr>
            <a:xfrm>
              <a:off x="7315200" y="4800600"/>
              <a:ext cx="914400" cy="762000"/>
            </a:xfrm>
            <a:prstGeom prst="rect">
              <a:avLst/>
            </a:prstGeom>
            <a:solidFill>
              <a:srgbClr val="95B3D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8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rot="10800000" flipH="1">
              <a:off x="6705600" y="5181600"/>
              <a:ext cx="609600" cy="1588"/>
            </a:xfrm>
            <a:prstGeom prst="straightConnector1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 270"/>
          <p:cNvGrpSpPr/>
          <p:nvPr/>
        </p:nvGrpSpPr>
        <p:grpSpPr>
          <a:xfrm>
            <a:off x="4953000" y="2343150"/>
            <a:ext cx="1524000" cy="2571750"/>
            <a:chOff x="4953000" y="1981200"/>
            <a:chExt cx="1524000" cy="3429000"/>
          </a:xfrm>
        </p:grpSpPr>
        <p:grpSp>
          <p:nvGrpSpPr>
            <p:cNvPr id="75" name="Group 74"/>
            <p:cNvGrpSpPr/>
            <p:nvPr/>
          </p:nvGrpSpPr>
          <p:grpSpPr>
            <a:xfrm>
              <a:off x="4953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65" name="Rectangle 64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334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5715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87" name="Rectangle 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096000" y="40386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4953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07" name="Rectangle 1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334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17" name="Rectangle 1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5715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27" name="Rectangle 1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6096000" y="47244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37" name="Rectangle 1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4953000" y="3352800"/>
              <a:ext cx="381000" cy="685800"/>
              <a:chOff x="7543800" y="3581400"/>
              <a:chExt cx="2362200" cy="685800"/>
            </a:xfrm>
            <a:solidFill>
              <a:srgbClr val="9BBB59"/>
            </a:solidFill>
          </p:grpSpPr>
          <p:sp>
            <p:nvSpPr>
              <p:cNvPr id="147" name="Rectangle 1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334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57" name="Rectangle 1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5715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67" name="Rectangle 16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6096000" y="33528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77" name="Rectangle 1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4953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87" name="Rectangle 18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334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197" name="Rectangle 19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5715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07" name="Rectangle 20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096000" y="26670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17" name="Rectangle 21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4953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27" name="Rectangle 22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5334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37" name="Rectangle 23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5715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47" name="Rectangle 24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6096000" y="1981200"/>
              <a:ext cx="381000" cy="685800"/>
              <a:chOff x="7543800" y="3581400"/>
              <a:chExt cx="2362200" cy="685800"/>
            </a:xfrm>
            <a:solidFill>
              <a:schemeClr val="accent3"/>
            </a:solidFill>
          </p:grpSpPr>
          <p:sp>
            <p:nvSpPr>
              <p:cNvPr id="257" name="Rectangle 25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5181600" y="3352800"/>
              <a:ext cx="10668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>
                  <a:effectLst>
                    <a:glow rad="228600">
                      <a:schemeClr val="bg1">
                        <a:alpha val="75000"/>
                      </a:schemeClr>
                    </a:glo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2675688" y="2072754"/>
            <a:ext cx="3157018" cy="3715740"/>
            <a:chOff x="2675688" y="1620670"/>
            <a:chExt cx="3157018" cy="4954320"/>
          </a:xfrm>
        </p:grpSpPr>
        <p:grpSp>
          <p:nvGrpSpPr>
            <p:cNvPr id="272" name="Group 271"/>
            <p:cNvGrpSpPr/>
            <p:nvPr/>
          </p:nvGrpSpPr>
          <p:grpSpPr>
            <a:xfrm>
              <a:off x="3429000" y="1620670"/>
              <a:ext cx="1416004" cy="4017145"/>
              <a:chOff x="3429000" y="1620670"/>
              <a:chExt cx="1416004" cy="401714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3429000" y="2514600"/>
                <a:ext cx="1371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endCxn id="30" idx="1"/>
              </p:cNvCxnSpPr>
              <p:nvPr/>
            </p:nvCxnSpPr>
            <p:spPr>
              <a:xfrm>
                <a:off x="3429000" y="3581400"/>
                <a:ext cx="1371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3429000" y="4535269"/>
                <a:ext cx="1371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>
                <a:off x="3429000" y="4725988"/>
                <a:ext cx="1371600" cy="1588"/>
              </a:xfrm>
              <a:prstGeom prst="straightConnector1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458406" y="1620670"/>
                <a:ext cx="1386598" cy="943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Enable?</a:t>
                </a:r>
              </a:p>
              <a:p>
                <a:pPr algn="ctr"/>
                <a:r>
                  <a:rPr 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Read/Write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624519" y="3146883"/>
                <a:ext cx="1019639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Address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54346" y="3736438"/>
                <a:ext cx="1107319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Write Data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91439" y="4693967"/>
                <a:ext cx="762169" cy="94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ReadData</a:t>
                </a:r>
                <a:endParaRPr 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9" name="Group 278"/>
            <p:cNvGrpSpPr/>
            <p:nvPr/>
          </p:nvGrpSpPr>
          <p:grpSpPr>
            <a:xfrm>
              <a:off x="2675688" y="5746591"/>
              <a:ext cx="3157018" cy="828399"/>
              <a:chOff x="2751888" y="5822791"/>
              <a:chExt cx="3157018" cy="828399"/>
            </a:xfrm>
          </p:grpSpPr>
          <p:sp>
            <p:nvSpPr>
              <p:cNvPr id="276" name="Left Brace 275"/>
              <p:cNvSpPr/>
              <p:nvPr/>
            </p:nvSpPr>
            <p:spPr>
              <a:xfrm rot="16200000">
                <a:off x="3988672" y="5441791"/>
                <a:ext cx="381000" cy="1143000"/>
              </a:xfrm>
              <a:prstGeom prst="leftBrac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7" name="TextBox 276"/>
              <p:cNvSpPr txBox="1"/>
              <p:nvPr/>
            </p:nvSpPr>
            <p:spPr>
              <a:xfrm>
                <a:off x="2751888" y="6117710"/>
                <a:ext cx="3157018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Processor-Memory Interface</a:t>
                </a:r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5958499" y="5167195"/>
            <a:ext cx="2581925" cy="621298"/>
            <a:chOff x="5958498" y="5791200"/>
            <a:chExt cx="2581925" cy="828397"/>
          </a:xfrm>
        </p:grpSpPr>
        <p:sp>
          <p:nvSpPr>
            <p:cNvPr id="283" name="Left Brace 282"/>
            <p:cNvSpPr/>
            <p:nvPr/>
          </p:nvSpPr>
          <p:spPr>
            <a:xfrm rot="16200000">
              <a:off x="6934200" y="5410200"/>
              <a:ext cx="381000" cy="1143000"/>
            </a:xfrm>
            <a:prstGeom prst="leftBrac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5958498" y="6086117"/>
              <a:ext cx="258192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>
                  <a:latin typeface="Calibri" panose="020F0502020204030204" pitchFamily="34" charset="0"/>
                  <a:cs typeface="Calibri" panose="020F0502020204030204" pitchFamily="34" charset="0"/>
                </a:rPr>
                <a:t>I/O-Memory Interfaces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965589" y="2808489"/>
            <a:ext cx="1517017" cy="56883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4941591" y="4172906"/>
            <a:ext cx="1517017" cy="56883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66" name="Footer Placeholder 3">
            <a:extLst>
              <a:ext uri="{FF2B5EF4-FFF2-40B4-BE49-F238E27FC236}">
                <a16:creationId xmlns:a16="http://schemas.microsoft.com/office/drawing/2014/main" id="{1C0EB617-8204-DA49-ACA1-FB7F56628F34}"/>
              </a:ext>
            </a:extLst>
          </p:cNvPr>
          <p:cNvSpPr txBox="1">
            <a:spLocks/>
          </p:cNvSpPr>
          <p:nvPr/>
        </p:nvSpPr>
        <p:spPr>
          <a:xfrm>
            <a:off x="251520" y="6424712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Prof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Asanović</a:t>
            </a:r>
            <a:r>
              <a:rPr lang="en-US" dirty="0"/>
              <a:t> &amp; Randy H. Katz,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60525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c482c2159_0_138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 dirty="0">
                <a:sym typeface="Calibri"/>
              </a:rPr>
              <a:t>Great Idea #3: Principle of Locality / Memory Hierarchy</a:t>
            </a:r>
            <a:endParaRPr sz="2800" dirty="0">
              <a:sym typeface="Calibri"/>
            </a:endParaRPr>
          </a:p>
        </p:txBody>
      </p:sp>
      <p:sp>
        <p:nvSpPr>
          <p:cNvPr id="429" name="Google Shape;429;g5c482c2159_0_1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6/27/2016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5c482c2159_0_1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CS61C Su16 - Lecture 5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5c482c2159_0_138"/>
          <p:cNvSpPr txBox="1">
            <a:spLocks noGrp="1"/>
          </p:cNvSpPr>
          <p:nvPr>
            <p:ph type="sldNum" idx="12"/>
          </p:nvPr>
        </p:nvSpPr>
        <p:spPr>
          <a:xfrm>
            <a:off x="6553200" y="6356363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g5c482c2159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388529"/>
            <a:ext cx="8363272" cy="53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5c482c2159_0_138"/>
          <p:cNvSpPr txBox="1"/>
          <p:nvPr/>
        </p:nvSpPr>
        <p:spPr>
          <a:xfrm>
            <a:off x="6551385" y="3171371"/>
            <a:ext cx="13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2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g5c482c2159_0_138"/>
          <p:cNvCxnSpPr/>
          <p:nvPr/>
        </p:nvCxnSpPr>
        <p:spPr>
          <a:xfrm>
            <a:off x="2982686" y="2362200"/>
            <a:ext cx="888300" cy="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35" name="Google Shape;435;g5c482c2159_0_138"/>
          <p:cNvCxnSpPr/>
          <p:nvPr/>
        </p:nvCxnSpPr>
        <p:spPr>
          <a:xfrm flipH="1">
            <a:off x="6200486" y="3526971"/>
            <a:ext cx="363600" cy="51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36" name="Google Shape;436;g5c482c2159_0_138"/>
          <p:cNvSpPr txBox="1"/>
          <p:nvPr/>
        </p:nvSpPr>
        <p:spPr>
          <a:xfrm>
            <a:off x="1643743" y="2130552"/>
            <a:ext cx="134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 sz="24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04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2575" y="3957925"/>
            <a:ext cx="4417275" cy="2584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12"/>
          <p:cNvCxnSpPr/>
          <p:nvPr/>
        </p:nvCxnSpPr>
        <p:spPr>
          <a:xfrm rot="10800000">
            <a:off x="6375" y="3530425"/>
            <a:ext cx="8118300" cy="650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5" name="Google Shape;445;p1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RISC-V</a:t>
            </a:r>
            <a:r>
              <a:rPr lang="en-US" dirty="0">
                <a:sym typeface="Calibri"/>
              </a:rPr>
              <a:t> -- How </a:t>
            </a:r>
            <a:r>
              <a:rPr lang="en-US" dirty="0"/>
              <a:t>Many </a:t>
            </a:r>
            <a:r>
              <a:rPr lang="en-US" dirty="0">
                <a:sym typeface="Calibri"/>
              </a:rPr>
              <a:t>Registers</a:t>
            </a:r>
            <a:r>
              <a:rPr lang="en-US" dirty="0"/>
              <a:t>?</a:t>
            </a:r>
            <a:endParaRPr dirty="0">
              <a:sym typeface="Calibri"/>
            </a:endParaRPr>
          </a:p>
        </p:txBody>
      </p:sp>
      <p:sp>
        <p:nvSpPr>
          <p:cNvPr id="446" name="Google Shape;446;p12"/>
          <p:cNvSpPr txBox="1">
            <a:spLocks noGrp="1"/>
          </p:cNvSpPr>
          <p:nvPr>
            <p:ph type="body" idx="1"/>
          </p:nvPr>
        </p:nvSpPr>
        <p:spPr>
          <a:xfrm>
            <a:off x="449810" y="936110"/>
            <a:ext cx="8229600" cy="215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Tradeoff between speed and availability</a:t>
            </a:r>
            <a:endParaRPr dirty="0"/>
          </a:p>
          <a:p>
            <a:pPr lvl="1">
              <a:lnSpc>
                <a:spcPct val="95000"/>
              </a:lnSpc>
            </a:pPr>
            <a:r>
              <a:rPr lang="en-US" dirty="0"/>
              <a:t>more registers → can house more variables simultaneously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all registers are slower. </a:t>
            </a:r>
            <a:endParaRPr dirty="0"/>
          </a:p>
          <a:p>
            <a:pPr>
              <a:spcBef>
                <a:spcPct val="0"/>
              </a:spcBef>
            </a:pPr>
            <a:r>
              <a:rPr lang="en-US" dirty="0"/>
              <a:t>RISC-V</a:t>
            </a:r>
            <a:r>
              <a:rPr lang="en-US" dirty="0">
                <a:sym typeface="Calibri"/>
              </a:rPr>
              <a:t> has 32 registers (</a:t>
            </a:r>
            <a:r>
              <a:rPr lang="en-US" dirty="0"/>
              <a:t>x</a:t>
            </a:r>
            <a:r>
              <a:rPr lang="en-US" dirty="0">
                <a:sym typeface="Calibri"/>
              </a:rPr>
              <a:t>0-</a:t>
            </a:r>
            <a:r>
              <a:rPr lang="en-US" dirty="0"/>
              <a:t>x</a:t>
            </a:r>
            <a:r>
              <a:rPr lang="en-US" dirty="0">
                <a:sym typeface="Calibri"/>
              </a:rPr>
              <a:t>31)</a:t>
            </a:r>
            <a:endParaRPr dirty="0"/>
          </a:p>
          <a:p>
            <a:pPr lvl="1">
              <a:lnSpc>
                <a:spcPct val="95000"/>
              </a:lnSpc>
            </a:pPr>
            <a:r>
              <a:rPr lang="en-US" dirty="0">
                <a:sym typeface="Calibri"/>
              </a:rPr>
              <a:t>Each register is 32 bits wide and holds a word</a:t>
            </a:r>
            <a:endParaRPr dirty="0"/>
          </a:p>
        </p:txBody>
      </p:sp>
      <p:sp>
        <p:nvSpPr>
          <p:cNvPr id="447" name="Google Shape;44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6/27/2016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12"/>
          <p:cNvCxnSpPr/>
          <p:nvPr/>
        </p:nvCxnSpPr>
        <p:spPr>
          <a:xfrm rot="10800000" flipH="1">
            <a:off x="4700" y="4818050"/>
            <a:ext cx="8132100" cy="196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0" name="Google Shape;450;p12"/>
          <p:cNvPicPr preferRelativeResize="0"/>
          <p:nvPr/>
        </p:nvPicPr>
        <p:blipFill rotWithShape="1">
          <a:blip r:embed="rId4">
            <a:alphaModFix/>
          </a:blip>
          <a:srcRect r="21942"/>
          <a:stretch/>
        </p:blipFill>
        <p:spPr>
          <a:xfrm>
            <a:off x="-8425" y="3530425"/>
            <a:ext cx="3644101" cy="332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12"/>
          <p:cNvCxnSpPr/>
          <p:nvPr/>
        </p:nvCxnSpPr>
        <p:spPr>
          <a:xfrm rot="10800000">
            <a:off x="3673050" y="3544225"/>
            <a:ext cx="5386800" cy="636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12"/>
          <p:cNvCxnSpPr/>
          <p:nvPr/>
        </p:nvCxnSpPr>
        <p:spPr>
          <a:xfrm flipH="1">
            <a:off x="3657750" y="4831675"/>
            <a:ext cx="5402100" cy="2026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12"/>
          <p:cNvSpPr/>
          <p:nvPr/>
        </p:nvSpPr>
        <p:spPr>
          <a:xfrm>
            <a:off x="8116800" y="4194650"/>
            <a:ext cx="945900" cy="62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38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Number of RISC-V Registers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idx="1"/>
          </p:nvPr>
        </p:nvSpPr>
        <p:spPr>
          <a:xfrm>
            <a:off x="396875" y="1196752"/>
            <a:ext cx="7896225" cy="5227960"/>
          </a:xfrm>
          <a:ln/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Since registers are in hardware, there are a limited number of them</a:t>
            </a:r>
          </a:p>
          <a:p>
            <a:pPr lvl="1">
              <a:lnSpc>
                <a:spcPct val="85000"/>
              </a:lnSpc>
            </a:pPr>
            <a:r>
              <a:rPr lang="en-US" dirty="0">
                <a:solidFill>
                  <a:srgbClr val="C00000"/>
                </a:solidFill>
              </a:rPr>
              <a:t>Solution:</a:t>
            </a:r>
            <a:r>
              <a:rPr lang="en-US" dirty="0"/>
              <a:t> RISC-V code must be carefully written to efficiently use registers</a:t>
            </a:r>
          </a:p>
          <a:p>
            <a:pPr marL="457200" lvl="1" indent="0">
              <a:lnSpc>
                <a:spcPct val="85000"/>
              </a:lnSpc>
              <a:buNone/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Why 32 registers? </a:t>
            </a:r>
          </a:p>
          <a:p>
            <a:pPr lvl="1">
              <a:lnSpc>
                <a:spcPct val="85000"/>
              </a:lnSpc>
            </a:pPr>
            <a:r>
              <a:rPr lang="en-US" dirty="0">
                <a:solidFill>
                  <a:srgbClr val="0070C0"/>
                </a:solidFill>
              </a:rPr>
              <a:t>Smaller is faster, but too small is bad. Also, it is hard to create too many registers – at the cost of other components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P&amp;H textbook uses the 64-bit variant RV64</a:t>
            </a:r>
          </a:p>
          <a:p>
            <a:pPr marL="0" indent="0">
              <a:lnSpc>
                <a:spcPct val="85000"/>
              </a:lnSpc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82757-7079-354F-ABAD-B70F8AC1CE54}"/>
              </a:ext>
            </a:extLst>
          </p:cNvPr>
          <p:cNvSpPr txBox="1">
            <a:spLocks/>
          </p:cNvSpPr>
          <p:nvPr/>
        </p:nvSpPr>
        <p:spPr>
          <a:xfrm>
            <a:off x="251520" y="6424712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Prof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Asanović</a:t>
            </a:r>
            <a:r>
              <a:rPr lang="en-US" dirty="0"/>
              <a:t> &amp; Randy H. Katz,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2928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0289F0-B71F-B540-861D-142DA4A4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Thought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C977A3-F822-E246-BF7D-DAB8EE6B7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708920"/>
            <a:ext cx="7896225" cy="129614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</a:rPr>
              <a:t>Definition of insanity: Doing the same thing again and again and expecting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3189017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0C1E-02C2-0F4F-9656-81E46082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2636912"/>
            <a:ext cx="7896225" cy="1512168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Registers have no type</a:t>
            </a:r>
            <a:r>
              <a:rPr lang="en-US" sz="2800" dirty="0"/>
              <a:t> (C concept); the operation being performed determines how register contents are treated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850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5DCA6-0917-EC46-A3A1-8E13E2B3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RISC-V Register Set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/>
          </a:p>
        </p:txBody>
      </p:sp>
      <p:graphicFrame>
        <p:nvGraphicFramePr>
          <p:cNvPr id="1030222" name="Group 78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0479740"/>
              </p:ext>
            </p:extLst>
          </p:nvPr>
        </p:nvGraphicFramePr>
        <p:xfrm>
          <a:off x="820290" y="764704"/>
          <a:ext cx="7162800" cy="515112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Register 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Constant value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Return 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Stack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Global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Thread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t0-2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x5-7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Temporaries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s0/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Saved register / Frame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Saved register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a0-1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x10-11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 arguments / return values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x12-17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Function arguments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s2-11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x18-27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Saved registers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t3-6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x28-31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Temporaries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3014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8077200" cy="52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BCDBC-2D27-7342-8FEF-171DBF544C15}"/>
              </a:ext>
            </a:extLst>
          </p:cNvPr>
          <p:cNvSpPr txBox="1"/>
          <p:nvPr/>
        </p:nvSpPr>
        <p:spPr>
          <a:xfrm>
            <a:off x="890956" y="6086681"/>
            <a:ext cx="6756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alibri" pitchFamily="34" charset="0"/>
              </a:rPr>
              <a:t>Symbolic name can also be used for programming instead of register number.</a:t>
            </a:r>
          </a:p>
          <a:p>
            <a:r>
              <a:rPr lang="en-US" sz="1600" dirty="0">
                <a:solidFill>
                  <a:srgbClr val="0070C0"/>
                </a:solidFill>
                <a:latin typeface="Calibri" pitchFamily="34" charset="0"/>
              </a:rPr>
              <a:t>Assembler converts these to corresponding register numbers.</a:t>
            </a:r>
          </a:p>
        </p:txBody>
      </p:sp>
    </p:spTree>
    <p:extLst>
      <p:ext uri="{BB962C8B-B14F-4D97-AF65-F5344CB8AC3E}">
        <p14:creationId xmlns:p14="http://schemas.microsoft.com/office/powerpoint/2010/main" val="34798898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RISC-V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Calibri"/>
              </a:rPr>
              <a:t> Registers</a:t>
            </a:r>
            <a:endParaRPr dirty="0">
              <a:solidFill>
                <a:schemeClr val="tx2">
                  <a:lumMod val="75000"/>
                </a:schemeClr>
              </a:solidFill>
              <a:sym typeface="Calibri"/>
            </a:endParaRPr>
          </a:p>
        </p:txBody>
      </p:sp>
      <p:sp>
        <p:nvSpPr>
          <p:cNvPr id="461" name="Google Shape;461;p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>
                <a:sym typeface="Calibri"/>
              </a:rPr>
              <a:t>Register denoted by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en-US" dirty="0">
                <a:sym typeface="Calibri"/>
              </a:rPr>
              <a:t>can be referenced by number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dirty="0">
                <a:sym typeface="Calibri"/>
              </a:rPr>
              <a:t>or name: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400" dirty="0">
                <a:solidFill>
                  <a:srgbClr val="0070C0"/>
                </a:solidFill>
                <a:ea typeface="+mn-ea"/>
                <a:cs typeface="+mn-cs"/>
                <a:sym typeface="Calibri"/>
              </a:rPr>
              <a:t>Registers that hold programmer variables:</a:t>
            </a:r>
            <a:endParaRPr sz="2400" dirty="0">
              <a:solidFill>
                <a:srgbClr val="0070C0"/>
              </a:solidFill>
              <a:ea typeface="+mn-ea"/>
              <a:cs typeface="+mn-c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s0-s1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	⬌		x8-x9</a:t>
            </a:r>
            <a:endParaRPr sz="2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8001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	s2-s11	⬌		x18-x27</a:t>
            </a:r>
          </a:p>
          <a:p>
            <a:pPr marL="8001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400" dirty="0">
                <a:solidFill>
                  <a:srgbClr val="0070C0"/>
                </a:solidFill>
                <a:ea typeface="+mn-ea"/>
                <a:cs typeface="+mn-cs"/>
                <a:sym typeface="Calibri"/>
              </a:rPr>
              <a:t>Registers that hold temporary variables:</a:t>
            </a:r>
            <a:endParaRPr sz="2400" dirty="0">
              <a:solidFill>
                <a:srgbClr val="0070C0"/>
              </a:solidFill>
              <a:ea typeface="+mn-ea"/>
              <a:cs typeface="+mn-c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t0-t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2	⬌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x5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x7</a:t>
            </a:r>
            <a:endParaRPr sz="28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-t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6 	⬌ x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800" dirty="0">
                <a:latin typeface="Courier New"/>
                <a:ea typeface="Courier New"/>
                <a:cs typeface="Courier New"/>
                <a:sym typeface="Courier New"/>
              </a:rPr>
              <a:t>x31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667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endParaRPr lang="en-US" sz="2400" dirty="0">
              <a:solidFill>
                <a:srgbClr val="0070C0"/>
              </a:solidFill>
              <a:ea typeface="+mn-ea"/>
              <a:cs typeface="+mn-cs"/>
            </a:endParaRPr>
          </a:p>
          <a:p>
            <a:pPr marL="742950" marR="0" lvl="1" indent="-2667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400" dirty="0">
                <a:solidFill>
                  <a:srgbClr val="0070C0"/>
                </a:solidFill>
                <a:ea typeface="+mn-ea"/>
                <a:cs typeface="+mn-cs"/>
              </a:rPr>
              <a:t>Other registers have special purposes we’ll discuss later</a:t>
            </a:r>
            <a:endParaRPr sz="2400" dirty="0">
              <a:solidFill>
                <a:srgbClr val="0070C0"/>
              </a:solidFill>
              <a:ea typeface="+mn-ea"/>
              <a:cs typeface="+mn-cs"/>
            </a:endParaRPr>
          </a:p>
        </p:txBody>
      </p:sp>
      <p:sp>
        <p:nvSpPr>
          <p:cNvPr id="462" name="Google Shape;462;p13"/>
          <p:cNvSpPr txBox="1">
            <a:spLocks noGrp="1"/>
          </p:cNvSpPr>
          <p:nvPr>
            <p:ph type="sldNum" idx="12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7355DB3-AD17-404E-9DDD-7CE4BEE5FA88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18560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c482c2159_0_1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Special Register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9" name="Google Shape;469;g5c482c2159_0_163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70C0"/>
                </a:solidFill>
              </a:rPr>
              <a:t>What’s the most important number?</a:t>
            </a: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900" i="1" dirty="0">
                <a:solidFill>
                  <a:srgbClr val="0070C0"/>
                </a:solidFill>
              </a:rPr>
              <a:t>Disclaimer: in programming</a:t>
            </a:r>
            <a:endParaRPr sz="29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984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sym typeface="Calibri"/>
              </a:rPr>
              <a:t>The </a:t>
            </a:r>
            <a:r>
              <a:rPr lang="en-US" dirty="0">
                <a:solidFill>
                  <a:srgbClr val="FF0000"/>
                </a:solidFill>
                <a:sym typeface="Calibri"/>
              </a:rPr>
              <a:t>Zero Register</a:t>
            </a:r>
            <a:endParaRPr dirty="0">
              <a:solidFill>
                <a:srgbClr val="FF0000"/>
              </a:solidFill>
              <a:sym typeface="Calibri"/>
            </a:endParaRPr>
          </a:p>
        </p:txBody>
      </p:sp>
      <p:sp>
        <p:nvSpPr>
          <p:cNvPr id="476" name="Google Shape;476;p26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>
                <a:sym typeface="Calibri"/>
              </a:rPr>
              <a:t>Zero appears so often in code and is so useful that it has its own register!</a:t>
            </a:r>
            <a:endParaRPr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>
                <a:sym typeface="Calibri"/>
              </a:rPr>
              <a:t>Register zero (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x0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zero</a:t>
            </a:r>
            <a:r>
              <a:rPr lang="en-US" dirty="0">
                <a:sym typeface="Calibri"/>
              </a:rPr>
              <a:t>) always has the value 0 and cannot be changed!</a:t>
            </a:r>
            <a:endParaRPr dirty="0"/>
          </a:p>
          <a:p>
            <a:pPr lvl="1">
              <a:lnSpc>
                <a:spcPct val="85000"/>
              </a:lnSpc>
            </a:pPr>
            <a:r>
              <a:rPr lang="en-US" dirty="0">
                <a:solidFill>
                  <a:srgbClr val="FF0000"/>
                </a:solidFill>
                <a:sym typeface="Calibri"/>
              </a:rPr>
              <a:t>any instruction </a:t>
            </a:r>
            <a:r>
              <a:rPr lang="en-US" dirty="0">
                <a:solidFill>
                  <a:srgbClr val="FF0000"/>
                </a:solidFill>
              </a:rPr>
              <a:t>writing to 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x0</a:t>
            </a:r>
            <a:r>
              <a:rPr lang="en-US" dirty="0">
                <a:solidFill>
                  <a:srgbClr val="FF0000"/>
                </a:solidFill>
              </a:rPr>
              <a:t> has no effect</a:t>
            </a:r>
            <a:endParaRPr dirty="0">
              <a:solidFill>
                <a:srgbClr val="FF0000"/>
              </a:solidFill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endParaRPr dirty="0"/>
          </a:p>
          <a:p>
            <a:pPr marL="457200" lvl="1" indent="0">
              <a:lnSpc>
                <a:spcPct val="85000"/>
              </a:lnSpc>
              <a:buNone/>
            </a:pPr>
            <a:endParaRPr dirty="0">
              <a:solidFill>
                <a:srgbClr val="C00000"/>
              </a:solidFill>
              <a:sym typeface="Calibri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A790F4E-3E4B-2C4F-9979-83777BBD249A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46688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18E3-84DB-9545-83E1-C460DD45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-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E16D7-A042-0242-A662-6027DE5DC65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>
                <a:sym typeface="Calibri"/>
              </a:rPr>
              <a:t>In high-level languages, number of variables limited only by available memory</a:t>
            </a: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>
              <a:sym typeface="Calibri"/>
            </a:endParaRPr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>
                <a:sym typeface="Calibri"/>
              </a:rPr>
              <a:t>ISAs have a fixed, small number of registers</a:t>
            </a:r>
            <a:endParaRPr lang="en-US" dirty="0"/>
          </a:p>
          <a:p>
            <a:pPr lvl="1">
              <a:lnSpc>
                <a:spcPct val="85000"/>
              </a:lnSpc>
            </a:pPr>
            <a:r>
              <a:rPr lang="en-US" dirty="0">
                <a:sym typeface="Calibri"/>
              </a:rPr>
              <a:t>Special locations built directly into hardware</a:t>
            </a:r>
            <a:endParaRPr lang="en-US" dirty="0"/>
          </a:p>
          <a:p>
            <a:pPr lvl="1">
              <a:lnSpc>
                <a:spcPct val="85000"/>
              </a:lnSpc>
            </a:pPr>
            <a:r>
              <a:rPr lang="en-US" dirty="0">
                <a:sym typeface="Calibri"/>
              </a:rPr>
              <a:t>Benefit:  Registers are EXTREMELY FAST </a:t>
            </a:r>
            <a:br>
              <a:rPr lang="en-US" dirty="0">
                <a:sym typeface="Calibri"/>
              </a:rPr>
            </a:br>
            <a:r>
              <a:rPr lang="en-US" dirty="0">
                <a:sym typeface="Calibri"/>
              </a:rPr>
              <a:t>(faster than 1 billionth of a second)</a:t>
            </a:r>
            <a:endParaRPr lang="en-US" dirty="0"/>
          </a:p>
          <a:p>
            <a:pPr lvl="1">
              <a:lnSpc>
                <a:spcPct val="85000"/>
              </a:lnSpc>
            </a:pPr>
            <a:r>
              <a:rPr lang="en-US" dirty="0">
                <a:sym typeface="Calibri"/>
              </a:rPr>
              <a:t>Drawback:  Operations can only be performed on these predetermined number of registers</a:t>
            </a:r>
            <a:endParaRPr lang="en-US" dirty="0"/>
          </a:p>
          <a:p>
            <a:pPr marL="0" indent="0">
              <a:lnSpc>
                <a:spcPct val="85000"/>
              </a:lnSpc>
              <a:spcBef>
                <a:spcPct val="0"/>
              </a:spcBef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1A760-6599-B543-8C71-B16E6ED2296B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08408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D7CEA-7899-B548-B9F7-0CE97830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852936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RISC-V Instructions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2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c482c2159_0_1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RISC-V Assembly</a:t>
            </a:r>
            <a:endParaRPr dirty="0"/>
          </a:p>
        </p:txBody>
      </p:sp>
      <p:sp>
        <p:nvSpPr>
          <p:cNvPr id="568" name="Google Shape;568;g5c482c2159_0_108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Fibonacci Sequence</a:t>
            </a:r>
            <a:endParaRPr sz="1500" dirty="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main:   add     t0, x0, x0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t1, x0, 1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la      t3, n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lw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t3, 0(t3)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fib: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beq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t3, x0, finish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add     t2, t1, t0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mv      t0, t1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mv      t1, t2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t3, t3, -1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j       fib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finish: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a0, x0, 1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a1, t0, 0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ecall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dirty="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print integer </a:t>
            </a:r>
            <a:r>
              <a:rPr lang="en-US" sz="1500" dirty="0" err="1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ecall</a:t>
            </a:r>
            <a:endParaRPr sz="1500" dirty="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addi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a0, x0, 10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dirty="0" err="1">
                <a:latin typeface="Consolas"/>
                <a:ea typeface="Consolas"/>
                <a:cs typeface="Consolas"/>
                <a:sym typeface="Consolas"/>
              </a:rPr>
              <a:t>ecall</a:t>
            </a: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dirty="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terminate </a:t>
            </a:r>
            <a:r>
              <a:rPr lang="en-US" sz="1500" dirty="0" err="1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ecall</a:t>
            </a:r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AF9B8-0CF5-F94A-9DE2-50074B5EDCF0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37148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c482c2159_0_1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RISC-V Assembly</a:t>
            </a:r>
            <a:endParaRPr dirty="0"/>
          </a:p>
        </p:txBody>
      </p:sp>
      <p:sp>
        <p:nvSpPr>
          <p:cNvPr id="576" name="Google Shape;576;g5c482c2159_0_18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Fibonacci Sequence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main:   add     t0, x0, x0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t1,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la      t3, n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lw      t3, 0(t3)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fib:    beq     t3, x0, finish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     t2, t1, t0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t0, t1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t1, t2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t3, t3, -1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j       fib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finish: addi    a0,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a1, t0,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print integer ecall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a0, x0, 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terminate ecall</a:t>
            </a:r>
            <a:endParaRPr/>
          </a:p>
        </p:txBody>
      </p:sp>
      <p:sp>
        <p:nvSpPr>
          <p:cNvPr id="578" name="Google Shape;578;g5c482c2159_0_181"/>
          <p:cNvSpPr txBox="1"/>
          <p:nvPr/>
        </p:nvSpPr>
        <p:spPr>
          <a:xfrm>
            <a:off x="5454575" y="3451800"/>
            <a:ext cx="2545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Various assembly instructions</a:t>
            </a:r>
            <a:endParaRPr sz="2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5c482c2159_0_181"/>
          <p:cNvSpPr/>
          <p:nvPr/>
        </p:nvSpPr>
        <p:spPr>
          <a:xfrm>
            <a:off x="4426450" y="1927175"/>
            <a:ext cx="933600" cy="40335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C36DF68-E097-B642-AAE0-869254719010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48179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c482c2159_0_2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RISC-V Assembly</a:t>
            </a:r>
            <a:endParaRPr dirty="0"/>
          </a:p>
        </p:txBody>
      </p:sp>
      <p:sp>
        <p:nvSpPr>
          <p:cNvPr id="586" name="Google Shape;586;g5c482c2159_0_217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Fibonacci Sequence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main:   add     t0, x0, x0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t1,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la      t3, n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lw      t3, 0(t3)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fib:    beq     t3, x0, finish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     t2, t1, t0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t0, t1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t1, t2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t3, t3, -1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j       fib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finish: addi    a0,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a1, t0,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print integer ecall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a0, x0, 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terminate ecall</a:t>
            </a:r>
            <a:endParaRPr/>
          </a:p>
        </p:txBody>
      </p:sp>
      <p:sp>
        <p:nvSpPr>
          <p:cNvPr id="588" name="Google Shape;588;g5c482c2159_0_217"/>
          <p:cNvSpPr txBox="1"/>
          <p:nvPr/>
        </p:nvSpPr>
        <p:spPr>
          <a:xfrm>
            <a:off x="5179250" y="1660425"/>
            <a:ext cx="32523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Comments use the</a:t>
            </a:r>
            <a:br>
              <a:rPr lang="en-US" sz="2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# symbol</a:t>
            </a:r>
            <a:endParaRPr sz="2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g5c482c2159_0_217"/>
          <p:cNvCxnSpPr/>
          <p:nvPr/>
        </p:nvCxnSpPr>
        <p:spPr>
          <a:xfrm rot="10800000">
            <a:off x="3452750" y="1831075"/>
            <a:ext cx="1616100" cy="110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g5c482c2159_0_217"/>
          <p:cNvCxnSpPr/>
          <p:nvPr/>
        </p:nvCxnSpPr>
        <p:spPr>
          <a:xfrm flipH="1">
            <a:off x="4346150" y="2796475"/>
            <a:ext cx="1356900" cy="22464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F2CF1D2-C532-8445-ADBC-FC79E5E42056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72297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8734D3-051E-4844-8FC3-C2161B75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5BE8D1-A022-B345-874E-575DA3F41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Class Presentation, CS61C, </a:t>
            </a:r>
            <a:r>
              <a:rPr lang="en-US" sz="2000" i="1" dirty="0"/>
              <a:t>Introduction to Assembly Language and RISC-V Instruction Set Architecture, University of Berkeley, Prof </a:t>
            </a:r>
            <a:r>
              <a:rPr lang="en-US" sz="2000" dirty="0" err="1"/>
              <a:t>Krste</a:t>
            </a:r>
            <a:r>
              <a:rPr lang="en-US" sz="2000" dirty="0"/>
              <a:t> </a:t>
            </a:r>
            <a:r>
              <a:rPr lang="en-US" sz="2000" dirty="0" err="1"/>
              <a:t>Asanović</a:t>
            </a:r>
            <a:r>
              <a:rPr lang="en-US" sz="2000" dirty="0"/>
              <a:t> &amp; Randy H. Katz. </a:t>
            </a:r>
            <a:r>
              <a:rPr lang="en-US" sz="2000" dirty="0">
                <a:hlinkClick r:id="rId2"/>
              </a:rPr>
              <a:t>http://inst.eecs.Berkeley.edu/~cs61c</a:t>
            </a:r>
            <a:endParaRPr lang="en-US" sz="2000" dirty="0"/>
          </a:p>
          <a:p>
            <a:r>
              <a:rPr lang="en-US" sz="2000" dirty="0"/>
              <a:t>Class Presentation, CS61C, </a:t>
            </a:r>
            <a:r>
              <a:rPr lang="en-US" sz="2000" i="1" dirty="0"/>
              <a:t>Introduction to Machine Language, University of Berkeley, Branden </a:t>
            </a:r>
            <a:r>
              <a:rPr lang="en-US" sz="2000" i="1" dirty="0" err="1"/>
              <a:t>Ghena</a:t>
            </a:r>
            <a:r>
              <a:rPr lang="en-US" sz="2000" i="1" dirty="0"/>
              <a:t>, </a:t>
            </a:r>
            <a:r>
              <a:rPr lang="en-US" sz="2000" dirty="0">
                <a:hlinkClick r:id="rId2"/>
              </a:rPr>
              <a:t>http://inst.eecs.Berkeley.edu/~cs61c</a:t>
            </a:r>
            <a:r>
              <a:rPr lang="en-US" sz="2000" dirty="0"/>
              <a:t>, 2019</a:t>
            </a:r>
          </a:p>
          <a:p>
            <a:r>
              <a:rPr lang="en-US" sz="2000" dirty="0"/>
              <a:t>Computer Organization and Design, The Hardware Software Interface, RISC-V edition, Patterson and Hennessey</a:t>
            </a:r>
          </a:p>
          <a:p>
            <a:r>
              <a:rPr lang="en-US" sz="2000" dirty="0"/>
              <a:t>Digital Design and Computer Architecture: RISC-V Edition, Harris &amp; Harris Elsevier – Presentation.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0747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c482c2159_0_1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RISC-V Assembly</a:t>
            </a:r>
            <a:endParaRPr dirty="0"/>
          </a:p>
        </p:txBody>
      </p:sp>
      <p:sp>
        <p:nvSpPr>
          <p:cNvPr id="597" name="Google Shape;597;g5c482c2159_0_19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Fibonacci Sequence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main:   add     t0, x0, x0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t1,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la      t3, n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lw      t3, 0(t3)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fib:    beq     t3, x0, finish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     t2, t1, t0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t0, t1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t1, t2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t3, t3, -1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j       fib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finish: addi    a0,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a1, t0,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print integer ecall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a0, x0, 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terminate ecall</a:t>
            </a:r>
            <a:endParaRPr/>
          </a:p>
        </p:txBody>
      </p:sp>
      <p:sp>
        <p:nvSpPr>
          <p:cNvPr id="599" name="Google Shape;599;g5c482c2159_0_191"/>
          <p:cNvSpPr txBox="1"/>
          <p:nvPr/>
        </p:nvSpPr>
        <p:spPr>
          <a:xfrm>
            <a:off x="5179250" y="1660425"/>
            <a:ext cx="32523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Labels are arbitrary names that mark a section of code</a:t>
            </a:r>
            <a:endParaRPr sz="2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We’ll get back to these later</a:t>
            </a:r>
            <a:endParaRPr sz="2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g5c482c2159_0_191"/>
          <p:cNvCxnSpPr/>
          <p:nvPr/>
        </p:nvCxnSpPr>
        <p:spPr>
          <a:xfrm flipH="1">
            <a:off x="1676000" y="2017500"/>
            <a:ext cx="3382800" cy="747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g5c482c2159_0_191"/>
          <p:cNvCxnSpPr/>
          <p:nvPr/>
        </p:nvCxnSpPr>
        <p:spPr>
          <a:xfrm flipH="1">
            <a:off x="1627600" y="2429025"/>
            <a:ext cx="3401100" cy="21141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B4A1F50-AA1F-8346-8B10-837D5B826502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2854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c482c2159_0_2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RISC-V Assembly</a:t>
            </a:r>
            <a:endParaRPr dirty="0"/>
          </a:p>
        </p:txBody>
      </p:sp>
      <p:sp>
        <p:nvSpPr>
          <p:cNvPr id="608" name="Google Shape;608;g5c482c2159_0_202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Fibonacci Sequence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main:   add     t0, x0, x0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t1,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la      t3, n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lw      t3, 0(t3)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fib:    beq     t3, x0, finish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     t2, t1, t0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t0, t1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mv      t1, t2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t3, t3, -1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j       fib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finish: addi    a0, x0, 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a1, t0, 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print integer ecall</a:t>
            </a:r>
            <a:endParaRPr sz="1500">
              <a:solidFill>
                <a:srgbClr val="99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addi    a0, x0, 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nsolas"/>
                <a:ea typeface="Consolas"/>
                <a:cs typeface="Consolas"/>
                <a:sym typeface="Consolas"/>
              </a:rPr>
              <a:t>        ecall </a:t>
            </a:r>
            <a:r>
              <a:rPr lang="en-US" sz="15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# terminate ecall</a:t>
            </a:r>
            <a:endParaRPr/>
          </a:p>
        </p:txBody>
      </p:sp>
      <p:sp>
        <p:nvSpPr>
          <p:cNvPr id="610" name="Google Shape;610;g5c482c2159_0_202"/>
          <p:cNvSpPr/>
          <p:nvPr/>
        </p:nvSpPr>
        <p:spPr>
          <a:xfrm>
            <a:off x="863200" y="2268425"/>
            <a:ext cx="6845400" cy="36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5c482c2159_0_202"/>
          <p:cNvSpPr txBox="1"/>
          <p:nvPr/>
        </p:nvSpPr>
        <p:spPr>
          <a:xfrm>
            <a:off x="1927150" y="3864800"/>
            <a:ext cx="6253200" cy="6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op dst, src1, src2</a:t>
            </a:r>
            <a:endParaRPr sz="33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What does this instruction do?</a:t>
            </a:r>
            <a:endParaRPr sz="33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612;g5c482c2159_0_202"/>
          <p:cNvCxnSpPr/>
          <p:nvPr/>
        </p:nvCxnSpPr>
        <p:spPr>
          <a:xfrm rot="10800000">
            <a:off x="2048025" y="2203000"/>
            <a:ext cx="140100" cy="18822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g5c482c2159_0_202"/>
          <p:cNvCxnSpPr/>
          <p:nvPr/>
        </p:nvCxnSpPr>
        <p:spPr>
          <a:xfrm rot="10800000">
            <a:off x="2812450" y="2268350"/>
            <a:ext cx="78300" cy="17265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4" name="Google Shape;614;g5c482c2159_0_202"/>
          <p:cNvCxnSpPr/>
          <p:nvPr/>
        </p:nvCxnSpPr>
        <p:spPr>
          <a:xfrm rot="10800000">
            <a:off x="3286025" y="2280775"/>
            <a:ext cx="297300" cy="17442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g5c482c2159_0_202"/>
          <p:cNvCxnSpPr/>
          <p:nvPr/>
        </p:nvCxnSpPr>
        <p:spPr>
          <a:xfrm rot="10800000">
            <a:off x="3689400" y="2289475"/>
            <a:ext cx="827400" cy="1735500"/>
          </a:xfrm>
          <a:prstGeom prst="straightConnector1">
            <a:avLst/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7133A99-52BA-B84D-A059-E74385AD3F58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468480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c482c2159_0_271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42804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many instructions</a:t>
            </a:r>
            <a:endParaRPr dirty="0"/>
          </a:p>
        </p:txBody>
      </p:sp>
      <p:pic>
        <p:nvPicPr>
          <p:cNvPr id="623" name="Google Shape;623;g5c482c2159_0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78" y="274650"/>
            <a:ext cx="3526722" cy="61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5c482c2159_0_2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29800" cy="48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800" dirty="0"/>
              <a:t>We’ll be covering the </a:t>
            </a:r>
            <a:r>
              <a:rPr lang="en-US" sz="2800" b="1" i="1" dirty="0"/>
              <a:t>types</a:t>
            </a:r>
            <a:r>
              <a:rPr lang="en-US" sz="2800" b="1" dirty="0"/>
              <a:t> </a:t>
            </a:r>
            <a:r>
              <a:rPr lang="en-US" sz="2800" dirty="0"/>
              <a:t>of instructions in class.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You should look through what specific commands exist on the green card.</a:t>
            </a:r>
            <a:endParaRPr sz="28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E4C2A3A-E0EA-B744-A23F-A8A7D36E7EA5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Ref: Branden </a:t>
            </a:r>
            <a:r>
              <a:rPr lang="en-US" i="1" dirty="0" err="1"/>
              <a:t>Ghena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09615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D7CEA-7899-B548-B9F7-0CE97830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852936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RISC-V Logical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D5B70-F6C4-0F4B-9A0E-E8C21799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1" y="925063"/>
            <a:ext cx="7835028" cy="532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016EFCB-94DC-4F4F-AD7F-8C608CE667EB}"/>
              </a:ext>
            </a:extLst>
          </p:cNvPr>
          <p:cNvSpPr txBox="1">
            <a:spLocks/>
          </p:cNvSpPr>
          <p:nvPr/>
        </p:nvSpPr>
        <p:spPr>
          <a:xfrm>
            <a:off x="31626" y="644910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b="0" dirty="0"/>
              <a:t>Ref: Steven Ho, </a:t>
            </a:r>
            <a:r>
              <a:rPr lang="en-IN" b="0" dirty="0"/>
              <a:t>CS61C Su18 - Lecture 7 </a:t>
            </a:r>
            <a:r>
              <a:rPr lang="en-US" b="0" dirty="0" err="1"/>
              <a:t>Univ</a:t>
            </a:r>
            <a:r>
              <a:rPr lang="en-US" b="0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694301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DE5F48-5EBE-714F-A405-5DCCB6E5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Instruction Formats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6EEEE-C20A-1E4A-8C48-4359C43A4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R-Format</a:t>
            </a:r>
            <a:r>
              <a:rPr lang="en-IN" dirty="0"/>
              <a:t>: instructions using 3 register inputs </a:t>
            </a:r>
          </a:p>
          <a:p>
            <a:pPr lvl="1"/>
            <a:r>
              <a:rPr lang="en-IN" dirty="0">
                <a:latin typeface="Courier" pitchFamily="2" charset="0"/>
              </a:rPr>
              <a:t>add, </a:t>
            </a:r>
            <a:r>
              <a:rPr lang="en-IN" dirty="0" err="1">
                <a:latin typeface="Courier" pitchFamily="2" charset="0"/>
              </a:rPr>
              <a:t>xor</a:t>
            </a:r>
            <a:r>
              <a:rPr lang="en-IN" dirty="0">
                <a:latin typeface="Courier" pitchFamily="2" charset="0"/>
              </a:rPr>
              <a:t>, </a:t>
            </a:r>
            <a:r>
              <a:rPr lang="en-IN" dirty="0" err="1">
                <a:latin typeface="Courier" pitchFamily="2" charset="0"/>
              </a:rPr>
              <a:t>mul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/>
              <a:t>- arithmetic/logical ops</a:t>
            </a:r>
          </a:p>
          <a:p>
            <a:r>
              <a:rPr lang="en-IN" dirty="0">
                <a:solidFill>
                  <a:srgbClr val="C00000"/>
                </a:solidFill>
              </a:rPr>
              <a:t>I-Format</a:t>
            </a:r>
            <a:r>
              <a:rPr lang="en-IN" dirty="0"/>
              <a:t>: instructions with </a:t>
            </a:r>
            <a:r>
              <a:rPr lang="en-IN" dirty="0" err="1"/>
              <a:t>immediates</a:t>
            </a:r>
            <a:r>
              <a:rPr lang="en-IN" dirty="0"/>
              <a:t>, loads</a:t>
            </a:r>
          </a:p>
          <a:p>
            <a:pPr lvl="1"/>
            <a:r>
              <a:rPr lang="en-IN" dirty="0" err="1">
                <a:latin typeface="Courier" pitchFamily="2" charset="0"/>
              </a:rPr>
              <a:t>addi</a:t>
            </a:r>
            <a:r>
              <a:rPr lang="en-IN" dirty="0">
                <a:latin typeface="Courier" pitchFamily="2" charset="0"/>
              </a:rPr>
              <a:t>, </a:t>
            </a:r>
            <a:r>
              <a:rPr lang="en-IN" dirty="0" err="1">
                <a:latin typeface="Courier" pitchFamily="2" charset="0"/>
              </a:rPr>
              <a:t>lw</a:t>
            </a:r>
            <a:r>
              <a:rPr lang="en-IN" dirty="0">
                <a:latin typeface="Courier" pitchFamily="2" charset="0"/>
              </a:rPr>
              <a:t>, </a:t>
            </a:r>
            <a:r>
              <a:rPr lang="en-IN" dirty="0" err="1">
                <a:latin typeface="Courier" pitchFamily="2" charset="0"/>
              </a:rPr>
              <a:t>jalr</a:t>
            </a:r>
            <a:r>
              <a:rPr lang="en-IN" dirty="0">
                <a:latin typeface="Courier" pitchFamily="2" charset="0"/>
              </a:rPr>
              <a:t>, </a:t>
            </a:r>
            <a:r>
              <a:rPr lang="en-IN" dirty="0" err="1">
                <a:latin typeface="Courier" pitchFamily="2" charset="0"/>
              </a:rPr>
              <a:t>slli</a:t>
            </a:r>
            <a:endParaRPr lang="en-IN" dirty="0">
              <a:latin typeface="Courier" pitchFamily="2" charset="0"/>
            </a:endParaRPr>
          </a:p>
          <a:p>
            <a:r>
              <a:rPr lang="en-IN" dirty="0">
                <a:solidFill>
                  <a:srgbClr val="C00000"/>
                </a:solidFill>
              </a:rPr>
              <a:t>S-Format</a:t>
            </a:r>
            <a:r>
              <a:rPr lang="en-IN" dirty="0"/>
              <a:t>: store instructions: </a:t>
            </a:r>
            <a:r>
              <a:rPr lang="en-IN" sz="2000" dirty="0" err="1">
                <a:latin typeface="Courier" pitchFamily="2" charset="0"/>
              </a:rPr>
              <a:t>sw</a:t>
            </a:r>
            <a:r>
              <a:rPr lang="en-IN" sz="2000" dirty="0">
                <a:latin typeface="Courier" pitchFamily="2" charset="0"/>
              </a:rPr>
              <a:t>, </a:t>
            </a:r>
            <a:r>
              <a:rPr lang="en-IN" sz="2000" dirty="0" err="1">
                <a:latin typeface="Courier" pitchFamily="2" charset="0"/>
              </a:rPr>
              <a:t>sb</a:t>
            </a:r>
            <a:endParaRPr lang="en-IN" sz="2000" dirty="0">
              <a:latin typeface="Courier" pitchFamily="2" charset="0"/>
            </a:endParaRPr>
          </a:p>
          <a:p>
            <a:r>
              <a:rPr lang="en-IN" dirty="0">
                <a:solidFill>
                  <a:srgbClr val="C00000"/>
                </a:solidFill>
              </a:rPr>
              <a:t>SB-Format</a:t>
            </a:r>
            <a:r>
              <a:rPr lang="en-IN" dirty="0"/>
              <a:t>: branch instructions: </a:t>
            </a:r>
            <a:r>
              <a:rPr lang="en-IN" sz="2000" dirty="0" err="1">
                <a:latin typeface="Courier" pitchFamily="2" charset="0"/>
              </a:rPr>
              <a:t>beq</a:t>
            </a:r>
            <a:r>
              <a:rPr lang="en-IN" sz="2000" dirty="0">
                <a:latin typeface="Courier" pitchFamily="2" charset="0"/>
              </a:rPr>
              <a:t>, </a:t>
            </a:r>
            <a:r>
              <a:rPr lang="en-IN" sz="2000" dirty="0" err="1">
                <a:latin typeface="Courier" pitchFamily="2" charset="0"/>
              </a:rPr>
              <a:t>bge</a:t>
            </a:r>
            <a:endParaRPr lang="en-IN" sz="2000" dirty="0">
              <a:latin typeface="Courier" pitchFamily="2" charset="0"/>
            </a:endParaRPr>
          </a:p>
          <a:p>
            <a:r>
              <a:rPr lang="en-IN" dirty="0">
                <a:solidFill>
                  <a:srgbClr val="C00000"/>
                </a:solidFill>
              </a:rPr>
              <a:t>U-Format:</a:t>
            </a:r>
            <a:r>
              <a:rPr lang="en-IN" dirty="0"/>
              <a:t> instructions with upper </a:t>
            </a:r>
            <a:r>
              <a:rPr lang="en-IN" dirty="0" err="1"/>
              <a:t>immediates</a:t>
            </a:r>
            <a:r>
              <a:rPr lang="en-IN" dirty="0"/>
              <a:t> </a:t>
            </a:r>
          </a:p>
          <a:p>
            <a:pPr lvl="1"/>
            <a:r>
              <a:rPr lang="en-IN" dirty="0" err="1">
                <a:latin typeface="Courier" pitchFamily="2" charset="0"/>
              </a:rPr>
              <a:t>lui</a:t>
            </a:r>
            <a:r>
              <a:rPr lang="en-IN" dirty="0">
                <a:latin typeface="Courier" pitchFamily="2" charset="0"/>
              </a:rPr>
              <a:t>, </a:t>
            </a:r>
            <a:r>
              <a:rPr lang="en-IN" dirty="0" err="1">
                <a:latin typeface="Courier" pitchFamily="2" charset="0"/>
              </a:rPr>
              <a:t>auipc</a:t>
            </a:r>
            <a:r>
              <a:rPr lang="en-IN" dirty="0">
                <a:latin typeface="Courier" pitchFamily="2" charset="0"/>
              </a:rPr>
              <a:t> </a:t>
            </a:r>
            <a:r>
              <a:rPr lang="en-IN" dirty="0"/>
              <a:t>—upper immediate is 20-bits</a:t>
            </a:r>
          </a:p>
          <a:p>
            <a:r>
              <a:rPr lang="en-IN" dirty="0">
                <a:solidFill>
                  <a:srgbClr val="C00000"/>
                </a:solidFill>
              </a:rPr>
              <a:t>UJ-Format</a:t>
            </a:r>
            <a:r>
              <a:rPr lang="en-IN" dirty="0"/>
              <a:t>: jump instructions: </a:t>
            </a:r>
            <a:r>
              <a:rPr lang="en-IN" sz="2000" dirty="0" err="1">
                <a:latin typeface="Courier" pitchFamily="2" charset="0"/>
              </a:rPr>
              <a:t>jal</a:t>
            </a:r>
            <a:r>
              <a:rPr lang="en-IN" sz="20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40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118A65-62C4-6546-8572-5BFD8C6A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FFBFFD-91B3-BB49-923D-18AB67902D1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RISC-V: Developed by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Asanovic</a:t>
            </a:r>
            <a:r>
              <a:rPr lang="en-US" dirty="0"/>
              <a:t>, David Patterson and their colleagues at UC Berkeley in 2010</a:t>
            </a:r>
          </a:p>
          <a:p>
            <a:r>
              <a:rPr lang="en-US" dirty="0"/>
              <a:t>First open-source computer architecture</a:t>
            </a:r>
          </a:p>
          <a:p>
            <a:r>
              <a:rPr lang="en-US" dirty="0"/>
              <a:t>Minimal, Uniform, and simple instructions </a:t>
            </a:r>
          </a:p>
          <a:p>
            <a:r>
              <a:rPr lang="en-US" dirty="0"/>
              <a:t>RISC-V ISA requires software to break complex operations into a string of simple instructions, but enables faster, simple hardware</a:t>
            </a:r>
          </a:p>
          <a:p>
            <a:r>
              <a:rPr lang="en-US" dirty="0"/>
              <a:t>Hardware registers provide a few very fast variables for instructions to operate on</a:t>
            </a:r>
          </a:p>
        </p:txBody>
      </p:sp>
    </p:spTree>
    <p:extLst>
      <p:ext uri="{BB962C8B-B14F-4D97-AF65-F5344CB8AC3E}">
        <p14:creationId xmlns:p14="http://schemas.microsoft.com/office/powerpoint/2010/main" val="3818894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E85C7-79D7-0F4B-8CD1-D8F7BFCF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today’s class we will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D1E853-EE7C-3B42-BE25-53674FE00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RISC-V Basics</a:t>
            </a:r>
          </a:p>
          <a:p>
            <a:r>
              <a:rPr lang="en-US" dirty="0"/>
              <a:t>RISC Architecture</a:t>
            </a:r>
          </a:p>
          <a:p>
            <a:r>
              <a:rPr lang="en-US" dirty="0"/>
              <a:t>Registers</a:t>
            </a:r>
          </a:p>
          <a:p>
            <a:r>
              <a:rPr lang="en-US" dirty="0"/>
              <a:t>RISC-V Instructions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8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D7CEA-7899-B548-B9F7-0CE97830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852936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RISC-V Basics</a:t>
            </a:r>
          </a:p>
        </p:txBody>
      </p:sp>
    </p:spTree>
    <p:extLst>
      <p:ext uri="{BB962C8B-B14F-4D97-AF65-F5344CB8AC3E}">
        <p14:creationId xmlns:p14="http://schemas.microsoft.com/office/powerpoint/2010/main" val="249161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54000" y="2514600"/>
            <a:ext cx="8636000" cy="762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Levels of Representation/Interpretation</a:t>
            </a:r>
          </a:p>
        </p:txBody>
      </p:sp>
      <p:sp>
        <p:nvSpPr>
          <p:cNvPr id="28676" name="Rectangle 1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95900" y="2509838"/>
            <a:ext cx="3848100" cy="671512"/>
          </a:xfrm>
          <a:noFill/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  <a:tabLst>
                <a:tab pos="1066800" algn="l"/>
              </a:tabLst>
            </a:pPr>
            <a:r>
              <a:rPr lang="en-US" sz="1600" dirty="0" err="1">
                <a:solidFill>
                  <a:srgbClr val="FFFFFF"/>
                </a:solidFill>
                <a:cs typeface="Calibri" panose="020F0502020204030204" pitchFamily="34" charset="0"/>
              </a:rPr>
              <a:t>lw</a:t>
            </a:r>
            <a:r>
              <a:rPr lang="en-US" sz="1600" dirty="0">
                <a:solidFill>
                  <a:srgbClr val="FFFFFF"/>
                </a:solidFill>
                <a:cs typeface="Calibri" panose="020F0502020204030204" pitchFamily="34" charset="0"/>
              </a:rPr>
              <a:t>	  $t0, 0($2)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  <a:tabLst>
                <a:tab pos="1066800" algn="l"/>
              </a:tabLst>
            </a:pPr>
            <a:r>
              <a:rPr lang="en-US" sz="1600" dirty="0" err="1">
                <a:solidFill>
                  <a:srgbClr val="FFFFFF"/>
                </a:solidFill>
                <a:cs typeface="Calibri" panose="020F0502020204030204" pitchFamily="34" charset="0"/>
              </a:rPr>
              <a:t>lw</a:t>
            </a:r>
            <a:r>
              <a:rPr lang="en-US" sz="1600" dirty="0">
                <a:solidFill>
                  <a:srgbClr val="FFFFFF"/>
                </a:solidFill>
                <a:cs typeface="Calibri" panose="020F0502020204030204" pitchFamily="34" charset="0"/>
              </a:rPr>
              <a:t>	  $t1, 4($2)</a:t>
            </a:r>
          </a:p>
          <a:p>
            <a:pPr>
              <a:lnSpc>
                <a:spcPct val="90000"/>
              </a:lnSpc>
              <a:spcBef>
                <a:spcPct val="0"/>
              </a:spcBef>
              <a:buNone/>
              <a:tabLst>
                <a:tab pos="1066800" algn="l"/>
              </a:tabLst>
            </a:pPr>
            <a:r>
              <a:rPr lang="en-US" sz="1600" dirty="0" err="1">
                <a:solidFill>
                  <a:srgbClr val="FFFFFF"/>
                </a:solidFill>
                <a:cs typeface="Calibri" panose="020F0502020204030204" pitchFamily="34" charset="0"/>
              </a:rPr>
              <a:t>sw</a:t>
            </a:r>
            <a:r>
              <a:rPr lang="en-US" sz="1600" dirty="0">
                <a:solidFill>
                  <a:srgbClr val="FFFFFF"/>
                </a:solidFill>
                <a:cs typeface="Calibri" panose="020F0502020204030204" pitchFamily="34" charset="0"/>
              </a:rPr>
              <a:t>	  $t1, 0($2)</a:t>
            </a:r>
          </a:p>
          <a:p>
            <a:pPr>
              <a:spcBef>
                <a:spcPct val="0"/>
              </a:spcBef>
              <a:buNone/>
              <a:tabLst>
                <a:tab pos="1066800" algn="l"/>
              </a:tabLst>
            </a:pPr>
            <a:r>
              <a:rPr lang="en-US" sz="1600" dirty="0" err="1">
                <a:solidFill>
                  <a:srgbClr val="FFFFFF"/>
                </a:solidFill>
                <a:cs typeface="Calibri" panose="020F0502020204030204" pitchFamily="34" charset="0"/>
              </a:rPr>
              <a:t>sw</a:t>
            </a:r>
            <a:r>
              <a:rPr lang="en-US" sz="1600" dirty="0">
                <a:solidFill>
                  <a:srgbClr val="FFFFFF"/>
                </a:solidFill>
                <a:cs typeface="Calibri" panose="020F0502020204030204" pitchFamily="34" charset="0"/>
              </a:rPr>
              <a:t>	  $t0, 4($2)</a:t>
            </a:r>
          </a:p>
        </p:txBody>
      </p:sp>
      <p:graphicFrame>
        <p:nvGraphicFramePr>
          <p:cNvPr id="28674" name="Object 2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90423526"/>
              </p:ext>
            </p:extLst>
          </p:nvPr>
        </p:nvGraphicFramePr>
        <p:xfrm>
          <a:off x="4860032" y="5410343"/>
          <a:ext cx="18288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Image" r:id="rId4" imgW="3492063" imgH="2400000" progId="">
                  <p:embed/>
                </p:oleObj>
              </mc:Choice>
              <mc:Fallback>
                <p:oleObj name="Image" r:id="rId4" imgW="3492063" imgH="2400000" progId="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5410343"/>
                        <a:ext cx="18288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857250" y="1933719"/>
            <a:ext cx="2590800" cy="52911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Level Language</a:t>
            </a:r>
            <a:b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 (e.g., C)</a:t>
            </a: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857250" y="2643332"/>
            <a:ext cx="2800350" cy="52911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8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Assembly  Language Program (e.g., RISC-V)</a:t>
            </a:r>
          </a:p>
        </p:txBody>
      </p: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908050" y="3329131"/>
            <a:ext cx="2590800" cy="52911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Machine  Language Program (RISC-V)</a:t>
            </a:r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auto">
          <a:xfrm>
            <a:off x="304800" y="4357830"/>
            <a:ext cx="4038600" cy="544354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800" b="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Architecture Description</a:t>
            </a:r>
            <a:br>
              <a:rPr lang="en-US" sz="1800" b="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solidFill>
                  <a:srgbClr val="33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(e.g., block diagrams) </a:t>
            </a:r>
          </a:p>
        </p:txBody>
      </p:sp>
      <p:sp>
        <p:nvSpPr>
          <p:cNvPr id="28682" name="Line 11"/>
          <p:cNvSpPr>
            <a:spLocks noChangeShapeType="1"/>
          </p:cNvSpPr>
          <p:nvPr/>
        </p:nvSpPr>
        <p:spPr bwMode="auto">
          <a:xfrm>
            <a:off x="2057400" y="2446721"/>
            <a:ext cx="0" cy="19660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83" name="Rectangle 13"/>
          <p:cNvSpPr>
            <a:spLocks noChangeArrowheads="1"/>
          </p:cNvSpPr>
          <p:nvPr/>
        </p:nvSpPr>
        <p:spPr bwMode="auto">
          <a:xfrm>
            <a:off x="2197100" y="2414731"/>
            <a:ext cx="1308100" cy="2936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800" b="0" i="1" dirty="0">
                <a:latin typeface="Calibri" panose="020F0502020204030204" pitchFamily="34" charset="0"/>
                <a:cs typeface="Calibri" panose="020F0502020204030204" pitchFamily="34" charset="0"/>
              </a:rPr>
              <a:t>Compiler</a:t>
            </a:r>
          </a:p>
        </p:txBody>
      </p:sp>
      <p:sp>
        <p:nvSpPr>
          <p:cNvPr id="28684" name="Rectangle 14"/>
          <p:cNvSpPr>
            <a:spLocks noChangeArrowheads="1"/>
          </p:cNvSpPr>
          <p:nvPr/>
        </p:nvSpPr>
        <p:spPr bwMode="auto">
          <a:xfrm>
            <a:off x="2222500" y="3100531"/>
            <a:ext cx="1435100" cy="2936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800" b="0" i="1">
                <a:latin typeface="Calibri" panose="020F0502020204030204" pitchFamily="34" charset="0"/>
                <a:cs typeface="Calibri" panose="020F0502020204030204" pitchFamily="34" charset="0"/>
              </a:rPr>
              <a:t>Assembler</a:t>
            </a:r>
          </a:p>
        </p:txBody>
      </p:sp>
      <p:sp>
        <p:nvSpPr>
          <p:cNvPr id="28685" name="Line 15"/>
          <p:cNvSpPr>
            <a:spLocks noChangeShapeType="1"/>
          </p:cNvSpPr>
          <p:nvPr/>
        </p:nvSpPr>
        <p:spPr bwMode="auto">
          <a:xfrm>
            <a:off x="2108200" y="3954492"/>
            <a:ext cx="0" cy="40333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86" name="Rectangle 16"/>
          <p:cNvSpPr>
            <a:spLocks noChangeArrowheads="1"/>
          </p:cNvSpPr>
          <p:nvPr/>
        </p:nvSpPr>
        <p:spPr bwMode="auto">
          <a:xfrm>
            <a:off x="381000" y="3900631"/>
            <a:ext cx="1676400" cy="5291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800" b="0" i="1">
                <a:latin typeface="Calibri" panose="020F0502020204030204" pitchFamily="34" charset="0"/>
                <a:cs typeface="Calibri" panose="020F0502020204030204" pitchFamily="34" charset="0"/>
              </a:rPr>
              <a:t>Machine Interpretation</a:t>
            </a:r>
          </a:p>
        </p:txBody>
      </p:sp>
      <p:sp>
        <p:nvSpPr>
          <p:cNvPr id="28687" name="Rectangle 17"/>
          <p:cNvSpPr>
            <a:spLocks noChangeArrowheads="1"/>
          </p:cNvSpPr>
          <p:nvPr/>
        </p:nvSpPr>
        <p:spPr bwMode="auto">
          <a:xfrm>
            <a:off x="4624585" y="1860005"/>
            <a:ext cx="3086100" cy="7096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78000"/>
              </a:lnSpc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 = </a:t>
            </a:r>
            <a:r>
              <a:rPr lang="en-US" sz="1800" b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v[k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];</a:t>
            </a:r>
          </a:p>
          <a:p>
            <a:pPr marL="342900" indent="-342900">
              <a:lnSpc>
                <a:spcPct val="78000"/>
              </a:lnSpc>
            </a:pPr>
            <a:r>
              <a:rPr lang="en-US" sz="1800" b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v[k</a:t>
            </a: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= v[k+1];</a:t>
            </a:r>
          </a:p>
          <a:p>
            <a:pPr marL="342900" indent="-342900">
              <a:lnSpc>
                <a:spcPct val="78000"/>
              </a:lnSpc>
            </a:pPr>
            <a:r>
              <a:rPr lang="en-US" sz="18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v[k+1] = temp;</a:t>
            </a:r>
            <a:endParaRPr lang="en-US" sz="12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88" name="Rectangle 19"/>
          <p:cNvSpPr>
            <a:spLocks noChangeArrowheads="1"/>
          </p:cNvSpPr>
          <p:nvPr/>
        </p:nvSpPr>
        <p:spPr bwMode="auto">
          <a:xfrm>
            <a:off x="4624585" y="4081606"/>
            <a:ext cx="2984500" cy="200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89" name="Rectangle 20"/>
          <p:cNvSpPr>
            <a:spLocks noChangeArrowheads="1"/>
          </p:cNvSpPr>
          <p:nvPr/>
        </p:nvSpPr>
        <p:spPr bwMode="auto">
          <a:xfrm>
            <a:off x="4624587" y="3201338"/>
            <a:ext cx="3427219" cy="9515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0000 1001 1100 0110 1010 1111 0101 1000</a:t>
            </a:r>
          </a:p>
          <a:p>
            <a:pPr algn="l"/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1010 1111 0101 1000 0000 1001 1100 0110 </a:t>
            </a:r>
          </a:p>
          <a:p>
            <a:pPr algn="l"/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1100 0110 1010 1111 0101 1000 0000 1001 </a:t>
            </a:r>
          </a:p>
          <a:p>
            <a:pPr algn="l"/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0101 1000 0000 1001 1100 0110 1010 1111 </a:t>
            </a:r>
          </a:p>
        </p:txBody>
      </p:sp>
      <p:sp>
        <p:nvSpPr>
          <p:cNvPr id="28690" name="Rectangle 22"/>
          <p:cNvSpPr>
            <a:spLocks noChangeArrowheads="1"/>
          </p:cNvSpPr>
          <p:nvPr/>
        </p:nvSpPr>
        <p:spPr bwMode="auto">
          <a:xfrm>
            <a:off x="844550" y="3857626"/>
            <a:ext cx="2730500" cy="104775"/>
          </a:xfrm>
          <a:prstGeom prst="rect">
            <a:avLst/>
          </a:prstGeom>
          <a:solidFill>
            <a:srgbClr val="FF8DA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91" name="Line 23"/>
          <p:cNvSpPr>
            <a:spLocks noChangeShapeType="1"/>
          </p:cNvSpPr>
          <p:nvPr/>
        </p:nvSpPr>
        <p:spPr bwMode="auto">
          <a:xfrm flipH="1">
            <a:off x="2082801" y="3144901"/>
            <a:ext cx="0" cy="179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93" name="Line 26"/>
          <p:cNvSpPr>
            <a:spLocks noChangeShapeType="1"/>
          </p:cNvSpPr>
          <p:nvPr/>
        </p:nvSpPr>
        <p:spPr bwMode="auto">
          <a:xfrm>
            <a:off x="2286000" y="4882921"/>
            <a:ext cx="0" cy="5309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94" name="Rectangle 27"/>
          <p:cNvSpPr>
            <a:spLocks noChangeArrowheads="1"/>
          </p:cNvSpPr>
          <p:nvPr/>
        </p:nvSpPr>
        <p:spPr bwMode="auto">
          <a:xfrm>
            <a:off x="381000" y="4884088"/>
            <a:ext cx="1981200" cy="5291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800" b="0" i="1">
                <a:latin typeface="Calibri" panose="020F0502020204030204" pitchFamily="34" charset="0"/>
                <a:cs typeface="Calibri" panose="020F0502020204030204" pitchFamily="34" charset="0"/>
              </a:rPr>
              <a:t>Architecture Implementation</a:t>
            </a:r>
          </a:p>
        </p:txBody>
      </p:sp>
      <p:pic>
        <p:nvPicPr>
          <p:cNvPr id="28695" name="Picture 35" descr="Picture 1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8584" y="4202367"/>
            <a:ext cx="1638300" cy="10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96" name="Rectangle 36"/>
          <p:cNvSpPr>
            <a:spLocks noChangeArrowheads="1"/>
          </p:cNvSpPr>
          <p:nvPr/>
        </p:nvSpPr>
        <p:spPr bwMode="auto">
          <a:xfrm>
            <a:off x="6223457" y="4979845"/>
            <a:ext cx="304800" cy="2524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13563" y="2495580"/>
            <a:ext cx="2637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Anything can be represented</a:t>
            </a:r>
            <a:br>
              <a:rPr lang="en-US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 </a:t>
            </a:r>
            <a:r>
              <a:rPr lang="en-US" sz="1600" b="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br>
              <a:rPr lang="en-US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i.e., data or instructions</a:t>
            </a:r>
          </a:p>
        </p:txBody>
      </p:sp>
      <p:sp>
        <p:nvSpPr>
          <p:cNvPr id="28692" name="Rectangle 24"/>
          <p:cNvSpPr>
            <a:spLocks noChangeArrowheads="1"/>
          </p:cNvSpPr>
          <p:nvPr/>
        </p:nvSpPr>
        <p:spPr bwMode="auto">
          <a:xfrm>
            <a:off x="609600" y="5410343"/>
            <a:ext cx="3708400" cy="544354"/>
          </a:xfrm>
          <a:prstGeom prst="rect">
            <a:avLst/>
          </a:prstGeom>
          <a:noFill/>
          <a:ln w="28575">
            <a:pattFill prst="pct70">
              <a:fgClr>
                <a:schemeClr val="tx1"/>
              </a:fgClr>
              <a:bgClr>
                <a:schemeClr val="bg1"/>
              </a:bgClr>
            </a:patt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8000"/>
              </a:lnSpc>
              <a:spcBef>
                <a:spcPct val="43000"/>
              </a:spcBef>
            </a:pPr>
            <a:r>
              <a:rPr lang="en-US" sz="1800" b="0" dirty="0">
                <a:solidFill>
                  <a:srgbClr val="005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Logic Circuit Description</a:t>
            </a:r>
            <a:br>
              <a:rPr lang="en-US" sz="1800" b="0" dirty="0">
                <a:solidFill>
                  <a:srgbClr val="005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solidFill>
                  <a:srgbClr val="0054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(Circuit Schematic Diagrams)</a:t>
            </a:r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D555440A-87A4-C843-ACE0-A27FEE972BEF}"/>
              </a:ext>
            </a:extLst>
          </p:cNvPr>
          <p:cNvSpPr txBox="1">
            <a:spLocks/>
          </p:cNvSpPr>
          <p:nvPr/>
        </p:nvSpPr>
        <p:spPr>
          <a:xfrm>
            <a:off x="79244" y="6456337"/>
            <a:ext cx="5250986" cy="356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i="1" dirty="0"/>
              <a:t>Prof </a:t>
            </a:r>
            <a:r>
              <a:rPr lang="en-US" dirty="0" err="1"/>
              <a:t>Krste</a:t>
            </a:r>
            <a:r>
              <a:rPr lang="en-US" dirty="0"/>
              <a:t> </a:t>
            </a:r>
            <a:r>
              <a:rPr lang="en-US" dirty="0" err="1"/>
              <a:t>Asanović</a:t>
            </a:r>
            <a:r>
              <a:rPr lang="en-US" dirty="0"/>
              <a:t> &amp; Randy H. Katz, </a:t>
            </a:r>
            <a:r>
              <a:rPr lang="en-US" dirty="0" err="1"/>
              <a:t>Univ</a:t>
            </a:r>
            <a:r>
              <a:rPr lang="en-US" dirty="0"/>
              <a:t>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2338137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b="1" dirty="0"/>
              <a:t>RISC Philosophy (revision)</a:t>
            </a:r>
            <a:endParaRPr lang="en-US" dirty="0"/>
          </a:p>
        </p:txBody>
      </p:sp>
      <p:sp>
        <p:nvSpPr>
          <p:cNvPr id="14342" name="Rectangle 6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r>
              <a:rPr lang="en-IN" dirty="0"/>
              <a:t>Early trend was to add more and more instructions to new CPUs to do elaborate operations </a:t>
            </a:r>
          </a:p>
          <a:p>
            <a:r>
              <a:rPr lang="en-IN" dirty="0"/>
              <a:t>VAX architecture had an instruction to multiply polynomials! </a:t>
            </a: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85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85000"/>
              </a:lnSpc>
            </a:pPr>
            <a:r>
              <a:rPr lang="en-US" dirty="0">
                <a:solidFill>
                  <a:srgbClr val="FF0000"/>
                </a:solidFill>
              </a:rPr>
              <a:t>RISC philosophy </a:t>
            </a:r>
            <a:r>
              <a:rPr lang="en-US" dirty="0"/>
              <a:t>(</a:t>
            </a:r>
            <a:r>
              <a:rPr lang="en-US" dirty="0" err="1"/>
              <a:t>Cocke</a:t>
            </a:r>
            <a:r>
              <a:rPr lang="en-US" dirty="0"/>
              <a:t> IBM, Patterson UCB, Hennessy Stanford, 1980s)</a:t>
            </a:r>
          </a:p>
          <a:p>
            <a:pPr lvl="1">
              <a:lnSpc>
                <a:spcPct val="85000"/>
              </a:lnSpc>
            </a:pPr>
            <a:endParaRPr lang="en-US" i="1" dirty="0">
              <a:solidFill>
                <a:srgbClr val="0070C0"/>
              </a:solidFill>
            </a:endParaRPr>
          </a:p>
          <a:p>
            <a:pPr lvl="1">
              <a:lnSpc>
                <a:spcPct val="85000"/>
              </a:lnSpc>
            </a:pPr>
            <a:r>
              <a:rPr lang="en-US" i="1" dirty="0">
                <a:solidFill>
                  <a:srgbClr val="0070C0"/>
                </a:solidFill>
              </a:rPr>
              <a:t>Reduced Instruction Set Computing</a:t>
            </a:r>
          </a:p>
          <a:p>
            <a:pPr lvl="1">
              <a:lnSpc>
                <a:spcPct val="75000"/>
              </a:lnSpc>
            </a:pPr>
            <a:r>
              <a:rPr lang="en-US" dirty="0"/>
              <a:t>Keep the instruction set small and simple, in order to build fast hardware</a:t>
            </a:r>
          </a:p>
          <a:p>
            <a:pPr lvl="1">
              <a:lnSpc>
                <a:spcPct val="85000"/>
              </a:lnSpc>
            </a:pPr>
            <a:r>
              <a:rPr lang="en-US" dirty="0"/>
              <a:t>Let software do complicated operations by composing simpler ones</a:t>
            </a:r>
          </a:p>
        </p:txBody>
      </p:sp>
    </p:spTree>
    <p:extLst>
      <p:ext uri="{BB962C8B-B14F-4D97-AF65-F5344CB8AC3E}">
        <p14:creationId xmlns:p14="http://schemas.microsoft.com/office/powerpoint/2010/main" val="3657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562451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E4C-4642-794D-A2FD-70F6B81535F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FullSizeRen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43" y="404664"/>
            <a:ext cx="4339557" cy="5728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E05576-FC53-694D-84D1-C39C7B65BBDD}"/>
              </a:ext>
            </a:extLst>
          </p:cNvPr>
          <p:cNvSpPr/>
          <p:nvPr/>
        </p:nvSpPr>
        <p:spPr>
          <a:xfrm>
            <a:off x="721691" y="1628800"/>
            <a:ext cx="3168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RISC-V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Green Card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(in textbook: P&amp;H)</a:t>
            </a:r>
          </a:p>
        </p:txBody>
      </p:sp>
    </p:spTree>
    <p:extLst>
      <p:ext uri="{BB962C8B-B14F-4D97-AF65-F5344CB8AC3E}">
        <p14:creationId xmlns:p14="http://schemas.microsoft.com/office/powerpoint/2010/main" val="249914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D7CEA-7899-B548-B9F7-0CE97830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852936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RISC Architecture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15A1A4F-6431-9B47-8617-EE4787DCEC36}"/>
              </a:ext>
            </a:extLst>
          </p:cNvPr>
          <p:cNvSpPr txBox="1">
            <a:spLocks/>
          </p:cNvSpPr>
          <p:nvPr/>
        </p:nvSpPr>
        <p:spPr>
          <a:xfrm>
            <a:off x="401134" y="644487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CS 305: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66451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0.8"/>
  <p:tag name="DEFAULTFONTSIZE" val="10"/>
  <p:tag name="DEFAULTWIDTH" val="418"/>
  <p:tag name="DEFAULTHEIGHT" val="3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A Style2" id="{785CC862-AD9E-B14B-8323-DEED5B510C8D}" vid="{4A6C5C6E-4F03-D64F-A432-ED0CCB7D2A67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 Style2" id="{785CC862-AD9E-B14B-8323-DEED5B510C8D}" vid="{08A5548E-C97E-4549-8CB2-1E907431C397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template2007</Template>
  <TotalTime>13190</TotalTime>
  <Words>2247</Words>
  <Application>Microsoft Macintosh PowerPoint</Application>
  <PresentationFormat>On-screen Show (4:3)</PresentationFormat>
  <Paragraphs>367</Paragraphs>
  <Slides>35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ＭＳ Ｐゴシック</vt:lpstr>
      <vt:lpstr>Arial</vt:lpstr>
      <vt:lpstr>Arial Bold</vt:lpstr>
      <vt:lpstr>Arial Narrow</vt:lpstr>
      <vt:lpstr>Calibri</vt:lpstr>
      <vt:lpstr>Calibri Light</vt:lpstr>
      <vt:lpstr>Consolas</vt:lpstr>
      <vt:lpstr>Courier</vt:lpstr>
      <vt:lpstr>Courier New</vt:lpstr>
      <vt:lpstr>Times New Roman</vt:lpstr>
      <vt:lpstr>Wingdings</vt:lpstr>
      <vt:lpstr>Wingdings 2</vt:lpstr>
      <vt:lpstr>template2007</vt:lpstr>
      <vt:lpstr>Custom Design</vt:lpstr>
      <vt:lpstr>Image</vt:lpstr>
      <vt:lpstr> CS 211 Computer Architecture Lecture 11: RISC-V Architecture - Introduction – Part 1</vt:lpstr>
      <vt:lpstr>Today’s Thought</vt:lpstr>
      <vt:lpstr>Acknowledgements</vt:lpstr>
      <vt:lpstr>In today’s class we will study</vt:lpstr>
      <vt:lpstr>RISC-V Basics</vt:lpstr>
      <vt:lpstr>Levels of Representation/Interpretation</vt:lpstr>
      <vt:lpstr>RISC Philosophy (revision)</vt:lpstr>
      <vt:lpstr>PowerPoint Presentation</vt:lpstr>
      <vt:lpstr>RISC Architecture</vt:lpstr>
      <vt:lpstr>What is RISC-V?</vt:lpstr>
      <vt:lpstr>Foundation Members (60+)</vt:lpstr>
      <vt:lpstr>Registers</vt:lpstr>
      <vt:lpstr>C, Java Variables vs. Registers</vt:lpstr>
      <vt:lpstr>C, Java Variables vs Registers</vt:lpstr>
      <vt:lpstr>Registers vs. Memory</vt:lpstr>
      <vt:lpstr>Aside: Registers are inside the Processor</vt:lpstr>
      <vt:lpstr>Great Idea #3: Principle of Locality / Memory Hierarchy</vt:lpstr>
      <vt:lpstr>RISC-V -- How Many Registers?</vt:lpstr>
      <vt:lpstr>Number of RISC-V Registers</vt:lpstr>
      <vt:lpstr>PowerPoint Presentation</vt:lpstr>
      <vt:lpstr>RISC-V Register Set </vt:lpstr>
      <vt:lpstr>RISC-V Registers</vt:lpstr>
      <vt:lpstr>A Special Register</vt:lpstr>
      <vt:lpstr>The Zero Register</vt:lpstr>
      <vt:lpstr>Summary - Registers</vt:lpstr>
      <vt:lpstr>RISC-V Instructions </vt:lpstr>
      <vt:lpstr>Example RISC-V Assembly</vt:lpstr>
      <vt:lpstr>Example RISC-V Assembly</vt:lpstr>
      <vt:lpstr>Example RISC-V Assembly</vt:lpstr>
      <vt:lpstr>Example RISC-V Assembly</vt:lpstr>
      <vt:lpstr>Example RISC-V Assembly</vt:lpstr>
      <vt:lpstr>There are many instructions</vt:lpstr>
      <vt:lpstr>RISC-V Logical Instructions</vt:lpstr>
      <vt:lpstr>RISC-V Instruction Formats</vt:lpstr>
      <vt:lpstr>Lecture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CS 305 Computer Architecture Lecture 9: RISC-V Introduction</dc:title>
  <dc:creator>Microsoft Office User</dc:creator>
  <dc:description>Redesign of slides created by Randal E. Bryant and David R. O'Hallaron</dc:description>
  <cp:lastModifiedBy>Microsoft Office User</cp:lastModifiedBy>
  <cp:revision>68</cp:revision>
  <cp:lastPrinted>2010-01-19T15:27:43Z</cp:lastPrinted>
  <dcterms:created xsi:type="dcterms:W3CDTF">2020-09-19T09:02:35Z</dcterms:created>
  <dcterms:modified xsi:type="dcterms:W3CDTF">2021-02-18T10:38:12Z</dcterms:modified>
</cp:coreProperties>
</file>